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4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7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45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7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239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645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76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6217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093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8813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958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39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7D679-9F0A-4117-800E-716DFA2A5A5A}" type="datetimeFigureOut">
              <a:rPr lang="en-US" smtClean="0"/>
              <a:t>6/9/2018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E498-72AC-45A7-ADCD-932BE62BC4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6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68318" y="1107905"/>
            <a:ext cx="2169596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65212" y="1171412"/>
            <a:ext cx="701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Text box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95873" y="474904"/>
            <a:ext cx="2142040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 flipV="1">
            <a:off x="2269471" y="601625"/>
            <a:ext cx="122872" cy="100924"/>
          </a:xfrm>
          <a:prstGeom prst="triangle">
            <a:avLst>
              <a:gd name="adj" fmla="val 451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3931" y="526353"/>
            <a:ext cx="10452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Manufacturer</a:t>
            </a:r>
            <a:endParaRPr lang="en-US" sz="1200" dirty="0"/>
          </a:p>
        </p:txBody>
      </p:sp>
      <p:sp>
        <p:nvSpPr>
          <p:cNvPr id="9" name="Rectangle 8"/>
          <p:cNvSpPr/>
          <p:nvPr/>
        </p:nvSpPr>
        <p:spPr>
          <a:xfrm>
            <a:off x="2196629" y="1781362"/>
            <a:ext cx="2142040" cy="1970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95873" y="1779034"/>
            <a:ext cx="1266092" cy="12440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37393" y="1781362"/>
            <a:ext cx="2142040" cy="19708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869278" y="1815107"/>
            <a:ext cx="2141556" cy="19370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68317" y="3935554"/>
            <a:ext cx="8227107" cy="24609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035443" y="1107905"/>
            <a:ext cx="4603182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7132337" y="1171412"/>
            <a:ext cx="40588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link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74430" y="1107905"/>
            <a:ext cx="1846145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071324" y="1171412"/>
            <a:ext cx="79233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Spec date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17470" y="1107905"/>
            <a:ext cx="1761964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5337814" y="1171412"/>
            <a:ext cx="1071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Entry date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92987" y="4040379"/>
            <a:ext cx="1071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Description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17470" y="601625"/>
            <a:ext cx="1761964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337814" y="665132"/>
            <a:ext cx="1071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Last update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991575" y="588524"/>
            <a:ext cx="1761964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411919" y="652031"/>
            <a:ext cx="1071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Revisions</a:t>
            </a:r>
            <a:endParaRPr lang="en-US" sz="1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226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98978" y="2679727"/>
            <a:ext cx="2238935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98978" y="3619264"/>
            <a:ext cx="448575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25189" y="3619264"/>
            <a:ext cx="948907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151733" y="3619264"/>
            <a:ext cx="1604814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4726143" y="3616790"/>
            <a:ext cx="1800047" cy="36806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648777" y="3617992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>
                <a:solidFill>
                  <a:srgbClr val="FFC000"/>
                </a:solidFill>
              </a:rPr>
              <a:t>a1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98978" y="4053460"/>
            <a:ext cx="448575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125189" y="4053460"/>
            <a:ext cx="948907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151733" y="4053460"/>
            <a:ext cx="1620178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726143" y="4050986"/>
            <a:ext cx="1800047" cy="36806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48777" y="3987324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rgbClr val="FFC000"/>
                </a:solidFill>
              </a:rPr>
              <a:t>a2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19" name="Straight Arrow Connector 18"/>
          <p:cNvCxnSpPr>
            <a:endCxn id="12" idx="2"/>
          </p:cNvCxnSpPr>
          <p:nvPr/>
        </p:nvCxnSpPr>
        <p:spPr>
          <a:xfrm flipV="1">
            <a:off x="596645" y="4421520"/>
            <a:ext cx="226621" cy="7656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68326" y="5122288"/>
            <a:ext cx="1683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solidFill>
                  <a:srgbClr val="FFC000"/>
                </a:solidFill>
              </a:rPr>
              <a:t>Auto numbering column</a:t>
            </a:r>
          </a:p>
          <a:p>
            <a:r>
              <a:rPr lang="en-US" sz="1200" i="1" dirty="0" smtClean="0">
                <a:solidFill>
                  <a:srgbClr val="FFC000"/>
                </a:solidFill>
              </a:rPr>
              <a:t>a1 a2 ….</a:t>
            </a:r>
            <a:endParaRPr lang="en-US" sz="1200" i="1" dirty="0">
              <a:solidFill>
                <a:srgbClr val="FFC000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303743" y="2679727"/>
            <a:ext cx="2689989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9303743" y="3551854"/>
            <a:ext cx="448575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9353542" y="3550582"/>
            <a:ext cx="397866" cy="369332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rgbClr val="FFC000"/>
                </a:solidFill>
              </a:rPr>
              <a:t>b1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9303743" y="3986050"/>
            <a:ext cx="448575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9353542" y="3919914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>
                <a:solidFill>
                  <a:srgbClr val="FFC000"/>
                </a:solidFill>
              </a:rPr>
              <a:t>b</a:t>
            </a:r>
            <a:r>
              <a:rPr lang="en-US" sz="1200" b="1" i="1" dirty="0" smtClean="0">
                <a:solidFill>
                  <a:srgbClr val="FFC000"/>
                </a:solidFill>
              </a:rPr>
              <a:t>2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9303743" y="4420246"/>
            <a:ext cx="448575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9353542" y="4373421"/>
            <a:ext cx="397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i="1" dirty="0" smtClean="0">
                <a:solidFill>
                  <a:srgbClr val="FFC000"/>
                </a:solidFill>
              </a:rPr>
              <a:t>b3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2" name="Rectangle 41"/>
          <p:cNvSpPr/>
          <p:nvPr/>
        </p:nvSpPr>
        <p:spPr>
          <a:xfrm>
            <a:off x="4724578" y="3182594"/>
            <a:ext cx="1819367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Isosceles Triangle 42"/>
          <p:cNvSpPr/>
          <p:nvPr/>
        </p:nvSpPr>
        <p:spPr>
          <a:xfrm flipV="1">
            <a:off x="6298176" y="3309315"/>
            <a:ext cx="122872" cy="100924"/>
          </a:xfrm>
          <a:prstGeom prst="triangle">
            <a:avLst>
              <a:gd name="adj" fmla="val 4516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4792636" y="3234043"/>
            <a:ext cx="837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Parameter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2123116" y="4071634"/>
            <a:ext cx="701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Text box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136374" y="3676256"/>
            <a:ext cx="701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Text box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199401" y="4071635"/>
            <a:ext cx="701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Text box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1204283" y="3676256"/>
            <a:ext cx="701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Text box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95873" y="2743234"/>
            <a:ext cx="701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Text box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652806" y="3511042"/>
            <a:ext cx="837089" cy="21698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Family Code</a:t>
            </a:r>
          </a:p>
          <a:p>
            <a:r>
              <a:rPr lang="en-US" sz="900" dirty="0" smtClean="0"/>
              <a:t>SKU</a:t>
            </a:r>
          </a:p>
          <a:p>
            <a:r>
              <a:rPr lang="en-US" sz="900" dirty="0" smtClean="0"/>
              <a:t>Stock</a:t>
            </a:r>
          </a:p>
          <a:p>
            <a:r>
              <a:rPr lang="en-US" sz="900" dirty="0" smtClean="0"/>
              <a:t>Source Type</a:t>
            </a:r>
          </a:p>
          <a:p>
            <a:r>
              <a:rPr lang="en-US" sz="900" dirty="0" smtClean="0"/>
              <a:t>Fixture Type</a:t>
            </a:r>
          </a:p>
          <a:p>
            <a:r>
              <a:rPr lang="en-US" sz="900" dirty="0" smtClean="0"/>
              <a:t>Environment</a:t>
            </a:r>
          </a:p>
          <a:p>
            <a:r>
              <a:rPr lang="en-US" sz="900" dirty="0"/>
              <a:t>Fixture Finish</a:t>
            </a:r>
            <a:r>
              <a:rPr lang="en-US" sz="900" dirty="0" smtClean="0"/>
              <a:t> </a:t>
            </a:r>
          </a:p>
          <a:p>
            <a:r>
              <a:rPr lang="en-US" sz="900" dirty="0" smtClean="0"/>
              <a:t>Environment </a:t>
            </a:r>
          </a:p>
          <a:p>
            <a:r>
              <a:rPr lang="en-US" sz="900" dirty="0" smtClean="0"/>
              <a:t>UL </a:t>
            </a:r>
          </a:p>
          <a:p>
            <a:r>
              <a:rPr lang="en-US" sz="900" dirty="0" smtClean="0"/>
              <a:t>ETL </a:t>
            </a:r>
          </a:p>
          <a:p>
            <a:r>
              <a:rPr lang="en-US" sz="900" dirty="0" smtClean="0"/>
              <a:t>CSA </a:t>
            </a:r>
          </a:p>
          <a:p>
            <a:r>
              <a:rPr lang="en-US" sz="900" dirty="0" smtClean="0"/>
              <a:t>Made </a:t>
            </a:r>
            <a:r>
              <a:rPr lang="en-US" sz="900" dirty="0"/>
              <a:t>in USA</a:t>
            </a:r>
            <a:r>
              <a:rPr lang="en-US" sz="900" dirty="0" smtClean="0"/>
              <a:t> </a:t>
            </a:r>
          </a:p>
          <a:p>
            <a:r>
              <a:rPr lang="en-US" sz="900" dirty="0" smtClean="0"/>
              <a:t>IBEW </a:t>
            </a:r>
          </a:p>
          <a:p>
            <a:r>
              <a:rPr lang="en-US" sz="900" dirty="0" smtClean="0"/>
              <a:t>Warranty </a:t>
            </a:r>
          </a:p>
          <a:p>
            <a:r>
              <a:rPr lang="en-US" sz="900" dirty="0" smtClean="0"/>
              <a:t>Shape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792637" y="3648904"/>
            <a:ext cx="16284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Properties based on field choice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solidFill>
                  <a:srgbClr val="FFC000"/>
                </a:solidFill>
              </a:rPr>
              <a:t>Dropdown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solidFill>
                  <a:srgbClr val="FFC000"/>
                </a:solidFill>
              </a:rPr>
              <a:t>Number</a:t>
            </a:r>
          </a:p>
          <a:p>
            <a:pPr marL="228600" indent="-228600">
              <a:buAutoNum type="arabicPeriod"/>
            </a:pPr>
            <a:r>
              <a:rPr lang="en-US" sz="1200" dirty="0" smtClean="0">
                <a:solidFill>
                  <a:srgbClr val="FFC000"/>
                </a:solidFill>
              </a:rPr>
              <a:t>yes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6621795" y="3616790"/>
            <a:ext cx="1800047" cy="36806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621795" y="4050986"/>
            <a:ext cx="1800047" cy="368060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6602475" y="3182594"/>
            <a:ext cx="1819367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Isosceles Triangle 54"/>
          <p:cNvSpPr/>
          <p:nvPr/>
        </p:nvSpPr>
        <p:spPr>
          <a:xfrm flipV="1">
            <a:off x="8193828" y="3309315"/>
            <a:ext cx="122872" cy="100924"/>
          </a:xfrm>
          <a:prstGeom prst="triangle">
            <a:avLst>
              <a:gd name="adj" fmla="val 45161"/>
            </a:avLst>
          </a:prstGeom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6603328" y="3249859"/>
            <a:ext cx="83773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Parameter</a:t>
            </a:r>
            <a:endParaRPr lang="en-US" sz="1200" dirty="0"/>
          </a:p>
        </p:txBody>
      </p:sp>
      <p:cxnSp>
        <p:nvCxnSpPr>
          <p:cNvPr id="61" name="Straight Connector 60"/>
          <p:cNvCxnSpPr/>
          <p:nvPr/>
        </p:nvCxnSpPr>
        <p:spPr>
          <a:xfrm flipH="1">
            <a:off x="9107590" y="2422873"/>
            <a:ext cx="6824" cy="2880921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/>
          <p:cNvSpPr txBox="1"/>
          <p:nvPr/>
        </p:nvSpPr>
        <p:spPr>
          <a:xfrm>
            <a:off x="596645" y="539511"/>
            <a:ext cx="6752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General</a:t>
            </a:r>
            <a:endParaRPr lang="en-US" sz="1200" dirty="0"/>
          </a:p>
        </p:txBody>
      </p:sp>
      <p:sp>
        <p:nvSpPr>
          <p:cNvPr id="73" name="TextBox 72"/>
          <p:cNvSpPr txBox="1"/>
          <p:nvPr/>
        </p:nvSpPr>
        <p:spPr>
          <a:xfrm>
            <a:off x="3382977" y="541935"/>
            <a:ext cx="9232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Color, </a:t>
            </a:r>
            <a:r>
              <a:rPr lang="en-US" sz="1200" dirty="0" err="1" smtClean="0"/>
              <a:t>Lume</a:t>
            </a:r>
            <a:endParaRPr lang="en-US" sz="1200" dirty="0"/>
          </a:p>
        </p:txBody>
      </p:sp>
      <p:sp>
        <p:nvSpPr>
          <p:cNvPr id="75" name="TextBox 74"/>
          <p:cNvSpPr txBox="1"/>
          <p:nvPr/>
        </p:nvSpPr>
        <p:spPr>
          <a:xfrm>
            <a:off x="5653652" y="511306"/>
            <a:ext cx="75084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Electrical</a:t>
            </a:r>
            <a:endParaRPr lang="en-US" sz="1200" dirty="0"/>
          </a:p>
        </p:txBody>
      </p:sp>
      <p:sp>
        <p:nvSpPr>
          <p:cNvPr id="78" name="TextBox 77"/>
          <p:cNvSpPr txBox="1"/>
          <p:nvPr/>
        </p:nvSpPr>
        <p:spPr>
          <a:xfrm>
            <a:off x="7903774" y="484422"/>
            <a:ext cx="9797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Compliances</a:t>
            </a:r>
            <a:endParaRPr lang="en-US" sz="1200" dirty="0"/>
          </a:p>
        </p:txBody>
      </p:sp>
      <p:sp>
        <p:nvSpPr>
          <p:cNvPr id="79" name="TextBox 78"/>
          <p:cNvSpPr txBox="1"/>
          <p:nvPr/>
        </p:nvSpPr>
        <p:spPr>
          <a:xfrm>
            <a:off x="5541586" y="749800"/>
            <a:ext cx="23621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Diming Range</a:t>
            </a:r>
            <a:r>
              <a:rPr lang="en-US" sz="1200" dirty="0" smtClean="0"/>
              <a:t> </a:t>
            </a:r>
            <a:r>
              <a:rPr lang="en-US" sz="1200" dirty="0"/>
              <a:t>Dimming Type</a:t>
            </a:r>
            <a:r>
              <a:rPr lang="en-US" sz="1200" dirty="0" smtClean="0"/>
              <a:t> </a:t>
            </a:r>
            <a:r>
              <a:rPr lang="en-US" sz="1200" dirty="0"/>
              <a:t>Sensors</a:t>
            </a:r>
            <a:r>
              <a:rPr lang="en-US" sz="1200" dirty="0" smtClean="0"/>
              <a:t> </a:t>
            </a:r>
            <a:r>
              <a:rPr lang="en-US" sz="1200" dirty="0" err="1"/>
              <a:t>Sensors</a:t>
            </a:r>
            <a:r>
              <a:rPr lang="en-US" sz="1200" dirty="0" smtClean="0"/>
              <a:t> </a:t>
            </a:r>
            <a:r>
              <a:rPr lang="en-US" sz="1200" dirty="0"/>
              <a:t>Power Source</a:t>
            </a:r>
            <a:r>
              <a:rPr lang="en-US" sz="1200" dirty="0" smtClean="0"/>
              <a:t> </a:t>
            </a:r>
            <a:r>
              <a:rPr lang="en-US" sz="1200" dirty="0"/>
              <a:t>Voltage</a:t>
            </a:r>
            <a:r>
              <a:rPr lang="en-US" sz="1200" dirty="0" smtClean="0"/>
              <a:t> </a:t>
            </a:r>
            <a:r>
              <a:rPr lang="en-US" sz="1200" dirty="0" err="1"/>
              <a:t>EMergency</a:t>
            </a:r>
            <a:r>
              <a:rPr lang="en-US" sz="1200" dirty="0"/>
              <a:t> Type</a:t>
            </a:r>
            <a:r>
              <a:rPr lang="en-US" sz="1200" dirty="0" smtClean="0"/>
              <a:t> </a:t>
            </a:r>
            <a:r>
              <a:rPr lang="en-US" sz="1200" dirty="0"/>
              <a:t>Track Circuits</a:t>
            </a:r>
            <a:r>
              <a:rPr lang="en-US" sz="1200" dirty="0" smtClean="0"/>
              <a:t> </a:t>
            </a:r>
            <a:r>
              <a:rPr lang="en-US" sz="1200" dirty="0"/>
              <a:t>LM70</a:t>
            </a:r>
            <a:r>
              <a:rPr lang="en-US" sz="1200" dirty="0" smtClean="0"/>
              <a:t> </a:t>
            </a:r>
            <a:r>
              <a:rPr lang="en-US" sz="1200" dirty="0"/>
              <a:t>TM21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80" name="TextBox 79"/>
          <p:cNvSpPr txBox="1"/>
          <p:nvPr/>
        </p:nvSpPr>
        <p:spPr>
          <a:xfrm>
            <a:off x="539170" y="870182"/>
            <a:ext cx="26515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Family Code</a:t>
            </a:r>
            <a:r>
              <a:rPr lang="en-US" sz="1200" dirty="0" smtClean="0"/>
              <a:t> </a:t>
            </a:r>
            <a:r>
              <a:rPr lang="en-US" sz="1200" dirty="0"/>
              <a:t>Shape</a:t>
            </a:r>
            <a:r>
              <a:rPr lang="en-US" sz="1200" dirty="0" smtClean="0"/>
              <a:t> </a:t>
            </a:r>
            <a:r>
              <a:rPr lang="en-US" sz="1200" dirty="0"/>
              <a:t>Adjustable</a:t>
            </a:r>
            <a:r>
              <a:rPr lang="en-US" sz="1200" dirty="0" smtClean="0"/>
              <a:t> </a:t>
            </a:r>
            <a:r>
              <a:rPr lang="en-US" sz="1200" dirty="0"/>
              <a:t>ADA</a:t>
            </a:r>
            <a:r>
              <a:rPr lang="en-US" sz="1200" dirty="0" smtClean="0"/>
              <a:t> </a:t>
            </a:r>
            <a:r>
              <a:rPr lang="en-US" sz="1200" dirty="0"/>
              <a:t>Mounting</a:t>
            </a:r>
            <a:r>
              <a:rPr lang="en-US" sz="1200" dirty="0" smtClean="0"/>
              <a:t> </a:t>
            </a:r>
            <a:r>
              <a:rPr lang="en-US" sz="1200" dirty="0" err="1"/>
              <a:t>Mounting</a:t>
            </a:r>
            <a:r>
              <a:rPr lang="en-US" sz="1200" dirty="0" smtClean="0"/>
              <a:t> </a:t>
            </a:r>
            <a:r>
              <a:rPr lang="en-US" sz="1200" dirty="0"/>
              <a:t>Linear Type</a:t>
            </a:r>
            <a:r>
              <a:rPr lang="en-US" sz="1200" dirty="0" smtClean="0"/>
              <a:t> </a:t>
            </a:r>
            <a:r>
              <a:rPr lang="en-US" sz="1200" dirty="0"/>
              <a:t>Length min</a:t>
            </a:r>
            <a:r>
              <a:rPr lang="en-US" sz="1200" dirty="0" smtClean="0"/>
              <a:t> </a:t>
            </a:r>
            <a:r>
              <a:rPr lang="en-US" sz="1200" dirty="0"/>
              <a:t>Multiples min</a:t>
            </a:r>
            <a:r>
              <a:rPr lang="en-US" sz="1200" dirty="0" smtClean="0"/>
              <a:t> </a:t>
            </a:r>
            <a:r>
              <a:rPr lang="en-US" sz="1200" dirty="0"/>
              <a:t>Size Min</a:t>
            </a:r>
            <a:r>
              <a:rPr lang="en-US" sz="1200" dirty="0" smtClean="0"/>
              <a:t> </a:t>
            </a:r>
            <a:r>
              <a:rPr lang="en-US" sz="1200" dirty="0"/>
              <a:t>Size Max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3307613" y="843185"/>
            <a:ext cx="19766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CRI</a:t>
            </a:r>
            <a:r>
              <a:rPr lang="en-US" sz="1200" dirty="0" smtClean="0"/>
              <a:t> </a:t>
            </a:r>
            <a:r>
              <a:rPr lang="en-US" sz="1200" dirty="0"/>
              <a:t>CCT</a:t>
            </a:r>
            <a:r>
              <a:rPr lang="en-US" sz="1200" dirty="0" smtClean="0"/>
              <a:t> </a:t>
            </a:r>
            <a:r>
              <a:rPr lang="en-US" sz="1200" dirty="0"/>
              <a:t>Watt</a:t>
            </a:r>
            <a:r>
              <a:rPr lang="en-US" sz="1200" dirty="0" smtClean="0"/>
              <a:t> </a:t>
            </a:r>
            <a:r>
              <a:rPr lang="en-US" sz="1200" dirty="0"/>
              <a:t>Lumens</a:t>
            </a:r>
            <a:r>
              <a:rPr lang="en-US" sz="1200" dirty="0" smtClean="0"/>
              <a:t> </a:t>
            </a:r>
            <a:r>
              <a:rPr lang="en-US" sz="1200" dirty="0"/>
              <a:t>Watt Linear</a:t>
            </a:r>
            <a:r>
              <a:rPr lang="en-US" sz="1200" dirty="0" smtClean="0"/>
              <a:t> </a:t>
            </a:r>
            <a:r>
              <a:rPr lang="en-US" sz="1200" dirty="0"/>
              <a:t>Lumens Linear </a:t>
            </a:r>
            <a:r>
              <a:rPr lang="en-US" sz="1200" dirty="0" smtClean="0"/>
              <a:t> </a:t>
            </a:r>
            <a:r>
              <a:rPr lang="en-US" sz="1200" dirty="0"/>
              <a:t>Efficacy </a:t>
            </a:r>
            <a:r>
              <a:rPr lang="en-US" sz="1200" dirty="0" err="1"/>
              <a:t>Calc</a:t>
            </a:r>
            <a:r>
              <a:rPr lang="en-US" sz="1200" dirty="0" smtClean="0"/>
              <a:t> </a:t>
            </a:r>
            <a:r>
              <a:rPr lang="en-US" sz="1200" dirty="0"/>
              <a:t>Efficacy</a:t>
            </a:r>
            <a:r>
              <a:rPr lang="en-US" sz="1200" dirty="0" smtClean="0"/>
              <a:t> </a:t>
            </a:r>
            <a:r>
              <a:rPr lang="en-US" sz="1200" dirty="0"/>
              <a:t>TITLE24</a:t>
            </a:r>
            <a:r>
              <a:rPr lang="en-US" sz="1200" dirty="0" smtClean="0"/>
              <a:t> </a:t>
            </a:r>
            <a:r>
              <a:rPr lang="en-US" sz="1200" dirty="0"/>
              <a:t>Energy Star</a:t>
            </a:r>
            <a:r>
              <a:rPr lang="en-US" sz="1200" dirty="0" smtClean="0"/>
              <a:t> </a:t>
            </a:r>
            <a:r>
              <a:rPr lang="en-US" sz="1200" dirty="0"/>
              <a:t>DLC</a:t>
            </a:r>
            <a:r>
              <a:rPr lang="en-US" sz="1200" dirty="0" smtClean="0"/>
              <a:t> </a:t>
            </a:r>
            <a:endParaRPr lang="en-US" sz="1200" dirty="0"/>
          </a:p>
        </p:txBody>
      </p:sp>
      <p:sp>
        <p:nvSpPr>
          <p:cNvPr id="82" name="Rectangle 81"/>
          <p:cNvSpPr/>
          <p:nvPr/>
        </p:nvSpPr>
        <p:spPr>
          <a:xfrm>
            <a:off x="356043" y="484422"/>
            <a:ext cx="11334147" cy="1391593"/>
          </a:xfrm>
          <a:prstGeom prst="rect">
            <a:avLst/>
          </a:prstGeom>
          <a:solidFill>
            <a:schemeClr val="bg1">
              <a:lumMod val="8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368326" y="2234778"/>
            <a:ext cx="11625406" cy="3810050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5" name="Picture 8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V="1">
            <a:off x="379170" y="5823074"/>
            <a:ext cx="11614562" cy="221753"/>
          </a:xfrm>
          <a:prstGeom prst="rect">
            <a:avLst/>
          </a:prstGeom>
        </p:spPr>
      </p:pic>
      <p:sp>
        <p:nvSpPr>
          <p:cNvPr id="88" name="TextBox 87"/>
          <p:cNvSpPr txBox="1"/>
          <p:nvPr/>
        </p:nvSpPr>
        <p:spPr>
          <a:xfrm>
            <a:off x="586940" y="2260257"/>
            <a:ext cx="1482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Specs Options</a:t>
            </a:r>
            <a:endParaRPr lang="en-US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672659" y="3203025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#</a:t>
            </a:r>
            <a:endParaRPr lang="en-US" sz="1200" dirty="0"/>
          </a:p>
        </p:txBody>
      </p:sp>
      <p:sp>
        <p:nvSpPr>
          <p:cNvPr id="57" name="TextBox 56"/>
          <p:cNvSpPr txBox="1"/>
          <p:nvPr/>
        </p:nvSpPr>
        <p:spPr>
          <a:xfrm>
            <a:off x="1205411" y="3197207"/>
            <a:ext cx="554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Spec#</a:t>
            </a:r>
            <a:endParaRPr lang="en-US" sz="1200" dirty="0"/>
          </a:p>
        </p:txBody>
      </p:sp>
      <p:sp>
        <p:nvSpPr>
          <p:cNvPr id="59" name="TextBox 58"/>
          <p:cNvSpPr txBox="1"/>
          <p:nvPr/>
        </p:nvSpPr>
        <p:spPr>
          <a:xfrm>
            <a:off x="2175383" y="3234043"/>
            <a:ext cx="8989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</a:t>
            </a:r>
            <a:r>
              <a:rPr lang="en-US" sz="1200" dirty="0" smtClean="0"/>
              <a:t>escription</a:t>
            </a:r>
            <a:endParaRPr lang="en-US" sz="1200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586940" y="3111294"/>
            <a:ext cx="11406792" cy="4768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3806025" y="3631860"/>
            <a:ext cx="771015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3821389" y="4066056"/>
            <a:ext cx="755651" cy="368060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3791905" y="4096422"/>
            <a:ext cx="701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Text box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812989" y="3697622"/>
            <a:ext cx="7015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C000"/>
                </a:solidFill>
              </a:rPr>
              <a:t>Text box</a:t>
            </a:r>
            <a:endParaRPr lang="en-US" sz="1200" dirty="0">
              <a:solidFill>
                <a:srgbClr val="FFC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722219" y="3253714"/>
            <a:ext cx="8553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Exceptions</a:t>
            </a:r>
            <a:endParaRPr lang="en-US" sz="12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4643021" y="3182594"/>
            <a:ext cx="0" cy="1375493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9652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18303"/>
              </p:ext>
            </p:extLst>
          </p:nvPr>
        </p:nvGraphicFramePr>
        <p:xfrm>
          <a:off x="971550" y="1489075"/>
          <a:ext cx="10248899" cy="31703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90293"/>
                <a:gridCol w="1028381"/>
                <a:gridCol w="1015685"/>
                <a:gridCol w="1066470"/>
                <a:gridCol w="523713"/>
                <a:gridCol w="609411"/>
                <a:gridCol w="710980"/>
                <a:gridCol w="431666"/>
                <a:gridCol w="390404"/>
                <a:gridCol w="609411"/>
                <a:gridCol w="2348772"/>
                <a:gridCol w="523713"/>
              </a:tblGrid>
              <a:tr h="323850"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 dirty="0">
                          <a:effectLst/>
                        </a:rPr>
                        <a:t>PRODUCT</a:t>
                      </a:r>
                      <a:br>
                        <a:rPr lang="en-US" sz="900" u="none" strike="noStrike" dirty="0">
                          <a:effectLst/>
                        </a:rPr>
                      </a:br>
                      <a:r>
                        <a:rPr lang="en-US" sz="900" u="none" strike="noStrike" dirty="0">
                          <a:effectLst/>
                        </a:rPr>
                        <a:t>SERIES</a:t>
                      </a:r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CEILING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APPEARANCE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LAMP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76250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>
                          <a:effectLst/>
                        </a:rPr>
                        <a:t>a1</a:t>
                      </a:r>
                      <a:endParaRPr lang="en-US" sz="900" b="1" i="1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E3R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ELEMENT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3" ROUND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 rowSpan="3">
                  <a:txBody>
                    <a:bodyPr/>
                    <a:lstStyle/>
                    <a:p>
                      <a:pPr algn="ctr" fontAlgn="t"/>
                      <a:r>
                        <a:rPr lang="en-US" sz="900" u="none" strike="noStrike">
                          <a:effectLst/>
                        </a:rPr>
                        <a:t> 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>
                          <a:effectLst/>
                        </a:rPr>
                        <a:t>b1</a:t>
                      </a:r>
                      <a:endParaRPr lang="en-US" sz="900" b="1" i="1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LF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FLANGELESS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>
                          <a:effectLst/>
                        </a:rPr>
                        <a:t>c1</a:t>
                      </a:r>
                      <a:endParaRPr lang="en-US" sz="900" b="1" i="1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-LH827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CITIZEN 80 CRI, 2700K, HIGH OUTPUT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551679"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 dirty="0">
                          <a:effectLst/>
                        </a:rPr>
                        <a:t>a2</a:t>
                      </a:r>
                      <a:endParaRPr lang="en-US" sz="900" b="1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E3S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ELEMENT</a:t>
                      </a:r>
                      <a:br>
                        <a:rPr lang="en-US" sz="900" u="none" strike="noStrike">
                          <a:effectLst/>
                        </a:rPr>
                      </a:br>
                      <a:r>
                        <a:rPr lang="en-US" sz="900" u="none" strike="noStrike">
                          <a:effectLst/>
                        </a:rPr>
                        <a:t>3" SQUARE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>
                          <a:effectLst/>
                        </a:rPr>
                        <a:t>b2</a:t>
                      </a:r>
                      <a:endParaRPr lang="en-US" sz="900" b="1" i="1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FF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FLANGED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>
                          <a:effectLst/>
                        </a:rPr>
                        <a:t>c2</a:t>
                      </a:r>
                      <a:endParaRPr lang="en-US" sz="900" b="1" i="1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-LH830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CITIZEN 80 CRI, 3000K, HIGH OUTPUT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51490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 dirty="0">
                          <a:effectLst/>
                        </a:rPr>
                        <a:t>b3</a:t>
                      </a:r>
                      <a:endParaRPr lang="en-US" sz="900" b="1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WC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WOOD CEILING*</a:t>
                      </a:r>
                      <a:endParaRPr lang="en-US" sz="900" b="0" i="0" u="none" strike="noStrike">
                        <a:solidFill>
                          <a:srgbClr val="BF8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000" u="none" strike="noStrike">
                          <a:effectLst/>
                        </a:rPr>
                        <a:t>b1</a:t>
                      </a:r>
                      <a:endParaRPr lang="en-US" sz="2000" b="0" i="0" u="none" strike="noStrike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>
                          <a:effectLst/>
                        </a:rPr>
                        <a:t>c3</a:t>
                      </a:r>
                      <a:endParaRPr lang="en-US" sz="900" b="1" i="1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-LH835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CITIZEN 80 CRI, 3500K, HIGH OUTPUT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/>
                </a:tc>
              </a:tr>
              <a:tr h="417251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>
                          <a:effectLst/>
                        </a:rPr>
                        <a:t>c4</a:t>
                      </a:r>
                      <a:endParaRPr lang="en-US" sz="900" b="1" i="1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-LH927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CITIZEN 90 CRI, 2700K, HIGH OUTPUT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443230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>
                          <a:effectLst/>
                        </a:rPr>
                        <a:t>c5</a:t>
                      </a:r>
                      <a:endParaRPr lang="en-US" sz="900" b="1" i="1" u="none" strike="noStrike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-LH930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CITIZEN 90 CRI, 3000K, HIGH OUTPUT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  <a:tr h="443230"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i="1" u="none" strike="noStrike" dirty="0">
                          <a:effectLst/>
                        </a:rPr>
                        <a:t>c6</a:t>
                      </a:r>
                      <a:endParaRPr lang="en-US" sz="900" b="1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-LH935</a:t>
                      </a:r>
                      <a:endParaRPr lang="en-US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900" u="none" strike="noStrike">
                          <a:effectLst/>
                        </a:rPr>
                        <a:t>CITIZEN 90 CRI, 3500K, HIGH OUTPUT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573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215</Words>
  <Application>Microsoft Office PowerPoint</Application>
  <PresentationFormat>Widescreen</PresentationFormat>
  <Paragraphs>93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oleg petruchenko</dc:creator>
  <cp:lastModifiedBy>work</cp:lastModifiedBy>
  <cp:revision>17</cp:revision>
  <dcterms:created xsi:type="dcterms:W3CDTF">2018-06-09T01:20:22Z</dcterms:created>
  <dcterms:modified xsi:type="dcterms:W3CDTF">2018-06-09T21:39:24Z</dcterms:modified>
</cp:coreProperties>
</file>