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  <p:sldId id="258" r:id="rId4"/>
    <p:sldId id="260" r:id="rId5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17" autoAdjust="0"/>
    <p:restoredTop sz="94660"/>
  </p:normalViewPr>
  <p:slideViewPr>
    <p:cSldViewPr snapToGrid="0">
      <p:cViewPr>
        <p:scale>
          <a:sx n="120" d="100"/>
          <a:sy n="120" d="100"/>
        </p:scale>
        <p:origin x="162" y="-1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244726"/>
            <a:ext cx="11658600" cy="47752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7204076"/>
            <a:ext cx="10287000" cy="3311524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10BA8-7AF9-4EEE-8F76-E2D2AEFD2536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0061D-17B1-4474-A3D5-954581447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002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10BA8-7AF9-4EEE-8F76-E2D2AEFD2536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0061D-17B1-4474-A3D5-954581447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099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730250"/>
            <a:ext cx="2957513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730250"/>
            <a:ext cx="8701088" cy="1162367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10BA8-7AF9-4EEE-8F76-E2D2AEFD2536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0061D-17B1-4474-A3D5-954581447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418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10BA8-7AF9-4EEE-8F76-E2D2AEFD2536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0061D-17B1-4474-A3D5-954581447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996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3419479"/>
            <a:ext cx="11830050" cy="5705474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9178929"/>
            <a:ext cx="11830050" cy="3000374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10BA8-7AF9-4EEE-8F76-E2D2AEFD2536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0061D-17B1-4474-A3D5-954581447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871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3651250"/>
            <a:ext cx="5829300" cy="87026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3651250"/>
            <a:ext cx="5829300" cy="87026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10BA8-7AF9-4EEE-8F76-E2D2AEFD2536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0061D-17B1-4474-A3D5-954581447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40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730253"/>
            <a:ext cx="11830050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3362326"/>
            <a:ext cx="5802510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5010150"/>
            <a:ext cx="5802510" cy="73691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3362326"/>
            <a:ext cx="5831087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5010150"/>
            <a:ext cx="5831087" cy="73691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10BA8-7AF9-4EEE-8F76-E2D2AEFD2536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0061D-17B1-4474-A3D5-954581447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591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10BA8-7AF9-4EEE-8F76-E2D2AEFD2536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0061D-17B1-4474-A3D5-954581447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830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10BA8-7AF9-4EEE-8F76-E2D2AEFD2536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0061D-17B1-4474-A3D5-954581447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070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974853"/>
            <a:ext cx="6943725" cy="9747250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10BA8-7AF9-4EEE-8F76-E2D2AEFD2536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0061D-17B1-4474-A3D5-954581447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371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974853"/>
            <a:ext cx="6943725" cy="9747250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10BA8-7AF9-4EEE-8F76-E2D2AEFD2536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0061D-17B1-4474-A3D5-954581447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880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730253"/>
            <a:ext cx="1183005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3651250"/>
            <a:ext cx="1183005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10BA8-7AF9-4EEE-8F76-E2D2AEFD2536}" type="datetimeFigureOut">
              <a:rPr lang="en-US" smtClean="0"/>
              <a:t>11/25/2018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2712703"/>
            <a:ext cx="46291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0061D-17B1-4474-A3D5-9545814479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440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E9E2858-4C37-4006-ADB3-823A24B23989}"/>
              </a:ext>
            </a:extLst>
          </p:cNvPr>
          <p:cNvCxnSpPr>
            <a:cxnSpLocks/>
          </p:cNvCxnSpPr>
          <p:nvPr/>
        </p:nvCxnSpPr>
        <p:spPr>
          <a:xfrm>
            <a:off x="1078332" y="1956921"/>
            <a:ext cx="1007402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781301F7-9211-4B71-A780-E88CA66AB650}"/>
              </a:ext>
            </a:extLst>
          </p:cNvPr>
          <p:cNvCxnSpPr/>
          <p:nvPr/>
        </p:nvCxnSpPr>
        <p:spPr>
          <a:xfrm>
            <a:off x="1264782" y="2326944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88B8C1D1-7872-452E-9ADB-A47FA5314B15}"/>
              </a:ext>
            </a:extLst>
          </p:cNvPr>
          <p:cNvCxnSpPr/>
          <p:nvPr/>
        </p:nvCxnSpPr>
        <p:spPr>
          <a:xfrm>
            <a:off x="3252972" y="2326944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054495C7-15BF-45D3-A810-AD648EE479DC}"/>
              </a:ext>
            </a:extLst>
          </p:cNvPr>
          <p:cNvCxnSpPr/>
          <p:nvPr/>
        </p:nvCxnSpPr>
        <p:spPr>
          <a:xfrm>
            <a:off x="5218279" y="2326944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8EC06896-B551-44F1-9385-9AAF6E301A96}"/>
              </a:ext>
            </a:extLst>
          </p:cNvPr>
          <p:cNvCxnSpPr/>
          <p:nvPr/>
        </p:nvCxnSpPr>
        <p:spPr>
          <a:xfrm>
            <a:off x="7244776" y="2326944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E6C678AC-8562-43F7-A61F-CD751F6ABB00}"/>
              </a:ext>
            </a:extLst>
          </p:cNvPr>
          <p:cNvCxnSpPr/>
          <p:nvPr/>
        </p:nvCxnSpPr>
        <p:spPr>
          <a:xfrm>
            <a:off x="9203230" y="2326944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ectangle 134">
            <a:extLst>
              <a:ext uri="{FF2B5EF4-FFF2-40B4-BE49-F238E27FC236}">
                <a16:creationId xmlns:a16="http://schemas.microsoft.com/office/drawing/2014/main" id="{5F519A08-F9D1-463F-B8AC-EE2B7B37BE66}"/>
              </a:ext>
            </a:extLst>
          </p:cNvPr>
          <p:cNvSpPr/>
          <p:nvPr/>
        </p:nvSpPr>
        <p:spPr>
          <a:xfrm>
            <a:off x="1078333" y="1583141"/>
            <a:ext cx="10294546" cy="892769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EDFDAA1C-F593-4931-B536-EF0189D9B7C7}"/>
              </a:ext>
            </a:extLst>
          </p:cNvPr>
          <p:cNvSpPr txBox="1"/>
          <p:nvPr/>
        </p:nvSpPr>
        <p:spPr>
          <a:xfrm>
            <a:off x="1066380" y="10937394"/>
            <a:ext cx="5283340" cy="36933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dirty="0"/>
              <a:t>Dimming  (Not available with 500L.</a:t>
            </a:r>
          </a:p>
          <a:p>
            <a:r>
              <a:rPr lang="en-US" sz="600" dirty="0"/>
              <a:t>Lutron 5-Series </a:t>
            </a:r>
            <a:r>
              <a:rPr lang="en-US" sz="600" dirty="0" err="1"/>
              <a:t>EcoSystem</a:t>
            </a:r>
            <a:r>
              <a:rPr lang="en-US" sz="600" dirty="0"/>
              <a:t> (LDE5) - 5% Dimming  (Not available with 500L)</a:t>
            </a:r>
          </a:p>
          <a:p>
            <a:r>
              <a:rPr lang="en-US" sz="600" dirty="0"/>
              <a:t>Lutron 5-Series </a:t>
            </a:r>
            <a:r>
              <a:rPr lang="en-US" sz="600" dirty="0" err="1"/>
              <a:t>EcoSystem</a:t>
            </a:r>
            <a:r>
              <a:rPr lang="en-US" sz="600" dirty="0"/>
              <a:t> (LDE5) - 5% Dimming  (Not available with 500L)</a:t>
            </a:r>
          </a:p>
        </p:txBody>
      </p: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E7AAFD15-BE57-491A-A03E-2C807E37ED20}"/>
              </a:ext>
            </a:extLst>
          </p:cNvPr>
          <p:cNvGrpSpPr/>
          <p:nvPr/>
        </p:nvGrpSpPr>
        <p:grpSpPr>
          <a:xfrm>
            <a:off x="1045344" y="10681207"/>
            <a:ext cx="1559398" cy="233956"/>
            <a:chOff x="2184414" y="6126057"/>
            <a:chExt cx="1559398" cy="233956"/>
          </a:xfrm>
        </p:grpSpPr>
        <p:pic>
          <p:nvPicPr>
            <p:cNvPr id="200" name="Picture 199">
              <a:extLst>
                <a:ext uri="{FF2B5EF4-FFF2-40B4-BE49-F238E27FC236}">
                  <a16:creationId xmlns:a16="http://schemas.microsoft.com/office/drawing/2014/main" id="{EF26E082-2DC7-4E98-97B9-2B9A007B136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79130" b="71251"/>
            <a:stretch/>
          </p:blipFill>
          <p:spPr>
            <a:xfrm>
              <a:off x="2184414" y="6126057"/>
              <a:ext cx="443298" cy="232756"/>
            </a:xfrm>
            <a:prstGeom prst="rect">
              <a:avLst/>
            </a:prstGeom>
          </p:spPr>
        </p:pic>
        <p:pic>
          <p:nvPicPr>
            <p:cNvPr id="201" name="Picture 200">
              <a:extLst>
                <a:ext uri="{FF2B5EF4-FFF2-40B4-BE49-F238E27FC236}">
                  <a16:creationId xmlns:a16="http://schemas.microsoft.com/office/drawing/2014/main" id="{9EF96E0D-443E-4D4C-9561-0A7B724C4B4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44767" t="26239" r="28033" b="47761"/>
            <a:stretch/>
          </p:blipFill>
          <p:spPr>
            <a:xfrm>
              <a:off x="3166065" y="6143719"/>
              <a:ext cx="577747" cy="210499"/>
            </a:xfrm>
            <a:prstGeom prst="rect">
              <a:avLst/>
            </a:prstGeom>
          </p:spPr>
        </p:pic>
        <p:pic>
          <p:nvPicPr>
            <p:cNvPr id="202" name="Picture 201">
              <a:extLst>
                <a:ext uri="{FF2B5EF4-FFF2-40B4-BE49-F238E27FC236}">
                  <a16:creationId xmlns:a16="http://schemas.microsoft.com/office/drawing/2014/main" id="{F4C2CD43-8648-4511-BD25-0E69FA45179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2802" t="-114" r="55211" b="74114"/>
            <a:stretch/>
          </p:blipFill>
          <p:spPr>
            <a:xfrm>
              <a:off x="2642279" y="6127032"/>
              <a:ext cx="254609" cy="210496"/>
            </a:xfrm>
            <a:prstGeom prst="rect">
              <a:avLst/>
            </a:prstGeom>
          </p:spPr>
        </p:pic>
        <p:pic>
          <p:nvPicPr>
            <p:cNvPr id="203" name="Picture 202">
              <a:extLst>
                <a:ext uri="{FF2B5EF4-FFF2-40B4-BE49-F238E27FC236}">
                  <a16:creationId xmlns:a16="http://schemas.microsoft.com/office/drawing/2014/main" id="{58A8E93D-6ABF-4EAD-BA63-4F13391CC4B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68842" t="2579" r="19171" b="71421"/>
            <a:stretch/>
          </p:blipFill>
          <p:spPr>
            <a:xfrm>
              <a:off x="2889588" y="6149517"/>
              <a:ext cx="254609" cy="210496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2A154CA0-4EF4-4B1E-BDF4-D7E414E445D4}"/>
              </a:ext>
            </a:extLst>
          </p:cNvPr>
          <p:cNvSpPr/>
          <p:nvPr/>
        </p:nvSpPr>
        <p:spPr>
          <a:xfrm>
            <a:off x="11768829" y="2000925"/>
            <a:ext cx="754656" cy="10810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163A2CA-E5CE-4378-994C-FDE1D3A13F14}"/>
              </a:ext>
            </a:extLst>
          </p:cNvPr>
          <p:cNvSpPr txBox="1"/>
          <p:nvPr/>
        </p:nvSpPr>
        <p:spPr>
          <a:xfrm>
            <a:off x="11776964" y="1620285"/>
            <a:ext cx="459620" cy="1846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/>
              <a:t>        </a:t>
            </a:r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89F03705-442C-43FB-8946-D748BE8DA095}"/>
              </a:ext>
            </a:extLst>
          </p:cNvPr>
          <p:cNvSpPr/>
          <p:nvPr/>
        </p:nvSpPr>
        <p:spPr>
          <a:xfrm rot="10800000">
            <a:off x="12098035" y="1701269"/>
            <a:ext cx="88330" cy="48080"/>
          </a:xfrm>
          <a:prstGeom prst="triangl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B2466B4-98E7-4406-BBC9-64198CDDA97A}"/>
              </a:ext>
            </a:extLst>
          </p:cNvPr>
          <p:cNvSpPr txBox="1"/>
          <p:nvPr/>
        </p:nvSpPr>
        <p:spPr>
          <a:xfrm>
            <a:off x="11784170" y="1581504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784632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E9E2858-4C37-4006-ADB3-823A24B23989}"/>
              </a:ext>
            </a:extLst>
          </p:cNvPr>
          <p:cNvCxnSpPr>
            <a:cxnSpLocks/>
          </p:cNvCxnSpPr>
          <p:nvPr/>
        </p:nvCxnSpPr>
        <p:spPr>
          <a:xfrm>
            <a:off x="1078332" y="1956921"/>
            <a:ext cx="1007402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A30CFB32-C2CD-482C-9C7E-9C2C8B8F062D}"/>
              </a:ext>
            </a:extLst>
          </p:cNvPr>
          <p:cNvSpPr txBox="1"/>
          <p:nvPr/>
        </p:nvSpPr>
        <p:spPr>
          <a:xfrm>
            <a:off x="1352506" y="2557850"/>
            <a:ext cx="1701134" cy="18466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>
                <a:solidFill>
                  <a:schemeClr val="bg1"/>
                </a:solidFill>
              </a:rPr>
              <a:t>Lumen Output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919A0253-65D7-463D-A1FE-FF5F8B82FB00}"/>
              </a:ext>
            </a:extLst>
          </p:cNvPr>
          <p:cNvSpPr/>
          <p:nvPr/>
        </p:nvSpPr>
        <p:spPr>
          <a:xfrm>
            <a:off x="1289011" y="2459189"/>
            <a:ext cx="1834552" cy="2792386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BC56D94-9908-43A5-A7E3-F13FBC2D859B}"/>
              </a:ext>
            </a:extLst>
          </p:cNvPr>
          <p:cNvSpPr txBox="1"/>
          <p:nvPr/>
        </p:nvSpPr>
        <p:spPr>
          <a:xfrm>
            <a:off x="1964176" y="2831132"/>
            <a:ext cx="1076543" cy="13234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500" dirty="0">
                <a:solidFill>
                  <a:schemeClr val="bg1"/>
                </a:solidFill>
              </a:rPr>
              <a:t>2000 Lumens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6D110A52-1358-4F72-928B-43CC9F0C59DA}"/>
              </a:ext>
            </a:extLst>
          </p:cNvPr>
          <p:cNvSpPr txBox="1"/>
          <p:nvPr/>
        </p:nvSpPr>
        <p:spPr>
          <a:xfrm>
            <a:off x="1533242" y="2831767"/>
            <a:ext cx="388894" cy="13234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500" b="1" dirty="0">
                <a:solidFill>
                  <a:schemeClr val="bg1"/>
                </a:solidFill>
              </a:rPr>
              <a:t>2000L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B6C7F2AC-E1D5-43FB-B559-29C4CC4649E4}"/>
              </a:ext>
            </a:extLst>
          </p:cNvPr>
          <p:cNvSpPr txBox="1"/>
          <p:nvPr/>
        </p:nvSpPr>
        <p:spPr>
          <a:xfrm>
            <a:off x="1471168" y="2795622"/>
            <a:ext cx="31290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SKU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F8313789-FD79-4AF7-B5AC-20997A3660D2}"/>
              </a:ext>
            </a:extLst>
          </p:cNvPr>
          <p:cNvSpPr txBox="1"/>
          <p:nvPr/>
        </p:nvSpPr>
        <p:spPr>
          <a:xfrm>
            <a:off x="1917992" y="2794172"/>
            <a:ext cx="54213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Description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67B5C012-4DCD-40A9-B0E2-E1496909845F}"/>
              </a:ext>
            </a:extLst>
          </p:cNvPr>
          <p:cNvSpPr txBox="1"/>
          <p:nvPr/>
        </p:nvSpPr>
        <p:spPr>
          <a:xfrm>
            <a:off x="1329162" y="2541427"/>
            <a:ext cx="80182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chemeClr val="bg1">
                    <a:lumMod val="50000"/>
                  </a:schemeClr>
                </a:solidFill>
              </a:rPr>
              <a:t>Option Header</a:t>
            </a:r>
          </a:p>
        </p:txBody>
      </p: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781301F7-9211-4B71-A780-E88CA66AB650}"/>
              </a:ext>
            </a:extLst>
          </p:cNvPr>
          <p:cNvCxnSpPr/>
          <p:nvPr/>
        </p:nvCxnSpPr>
        <p:spPr>
          <a:xfrm>
            <a:off x="1264782" y="2326944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88B8C1D1-7872-452E-9ADB-A47FA5314B15}"/>
              </a:ext>
            </a:extLst>
          </p:cNvPr>
          <p:cNvCxnSpPr/>
          <p:nvPr/>
        </p:nvCxnSpPr>
        <p:spPr>
          <a:xfrm>
            <a:off x="3252972" y="2326944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054495C7-15BF-45D3-A810-AD648EE479DC}"/>
              </a:ext>
            </a:extLst>
          </p:cNvPr>
          <p:cNvCxnSpPr/>
          <p:nvPr/>
        </p:nvCxnSpPr>
        <p:spPr>
          <a:xfrm>
            <a:off x="5218279" y="2326944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8EC06896-B551-44F1-9385-9AAF6E301A96}"/>
              </a:ext>
            </a:extLst>
          </p:cNvPr>
          <p:cNvCxnSpPr/>
          <p:nvPr/>
        </p:nvCxnSpPr>
        <p:spPr>
          <a:xfrm>
            <a:off x="7244776" y="2326944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E6C678AC-8562-43F7-A61F-CD751F6ABB00}"/>
              </a:ext>
            </a:extLst>
          </p:cNvPr>
          <p:cNvCxnSpPr/>
          <p:nvPr/>
        </p:nvCxnSpPr>
        <p:spPr>
          <a:xfrm>
            <a:off x="9203230" y="2326944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ectangle 134">
            <a:extLst>
              <a:ext uri="{FF2B5EF4-FFF2-40B4-BE49-F238E27FC236}">
                <a16:creationId xmlns:a16="http://schemas.microsoft.com/office/drawing/2014/main" id="{5F519A08-F9D1-463F-B8AC-EE2B7B37BE66}"/>
              </a:ext>
            </a:extLst>
          </p:cNvPr>
          <p:cNvSpPr/>
          <p:nvPr/>
        </p:nvSpPr>
        <p:spPr>
          <a:xfrm>
            <a:off x="1078333" y="1583141"/>
            <a:ext cx="10294546" cy="892769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46455AEF-CADC-48A2-ABCC-4276373B532F}"/>
              </a:ext>
            </a:extLst>
          </p:cNvPr>
          <p:cNvSpPr/>
          <p:nvPr/>
        </p:nvSpPr>
        <p:spPr>
          <a:xfrm>
            <a:off x="1381356" y="2873698"/>
            <a:ext cx="54864" cy="5486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4C6F4724-3EE1-44D4-B0FA-266CC042FDB6}"/>
              </a:ext>
            </a:extLst>
          </p:cNvPr>
          <p:cNvSpPr txBox="1"/>
          <p:nvPr/>
        </p:nvSpPr>
        <p:spPr>
          <a:xfrm>
            <a:off x="1284732" y="2041510"/>
            <a:ext cx="459620" cy="1846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/>
              <a:t>        </a:t>
            </a:r>
          </a:p>
        </p:txBody>
      </p:sp>
      <p:sp>
        <p:nvSpPr>
          <p:cNvPr id="173" name="Isosceles Triangle 172">
            <a:extLst>
              <a:ext uri="{FF2B5EF4-FFF2-40B4-BE49-F238E27FC236}">
                <a16:creationId xmlns:a16="http://schemas.microsoft.com/office/drawing/2014/main" id="{A0C03BE2-56B2-41C0-9DD6-38E5833CC887}"/>
              </a:ext>
            </a:extLst>
          </p:cNvPr>
          <p:cNvSpPr/>
          <p:nvPr/>
        </p:nvSpPr>
        <p:spPr>
          <a:xfrm rot="10800000">
            <a:off x="1605803" y="2122494"/>
            <a:ext cx="88330" cy="48080"/>
          </a:xfrm>
          <a:prstGeom prst="triangl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720F088E-465C-430D-9F48-7FFA0BFD90E9}"/>
              </a:ext>
            </a:extLst>
          </p:cNvPr>
          <p:cNvSpPr txBox="1"/>
          <p:nvPr/>
        </p:nvSpPr>
        <p:spPr>
          <a:xfrm>
            <a:off x="1291938" y="2002729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0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EDFDAA1C-F593-4931-B536-EF0189D9B7C7}"/>
              </a:ext>
            </a:extLst>
          </p:cNvPr>
          <p:cNvSpPr txBox="1"/>
          <p:nvPr/>
        </p:nvSpPr>
        <p:spPr>
          <a:xfrm>
            <a:off x="1066380" y="10937394"/>
            <a:ext cx="5283340" cy="36933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dirty="0"/>
              <a:t>Dimming  (Not available with 500L.</a:t>
            </a:r>
          </a:p>
          <a:p>
            <a:r>
              <a:rPr lang="en-US" sz="600" dirty="0"/>
              <a:t>Lutron 5-Series </a:t>
            </a:r>
            <a:r>
              <a:rPr lang="en-US" sz="600" dirty="0" err="1"/>
              <a:t>EcoSystem</a:t>
            </a:r>
            <a:r>
              <a:rPr lang="en-US" sz="600" dirty="0"/>
              <a:t> (LDE5) - 5% Dimming  (Not available with 500L)</a:t>
            </a:r>
          </a:p>
          <a:p>
            <a:r>
              <a:rPr lang="en-US" sz="600" dirty="0"/>
              <a:t>Lutron 5-Series </a:t>
            </a:r>
            <a:r>
              <a:rPr lang="en-US" sz="600" dirty="0" err="1"/>
              <a:t>EcoSystem</a:t>
            </a:r>
            <a:r>
              <a:rPr lang="en-US" sz="600" dirty="0"/>
              <a:t> (LDE5) - 5% Dimming  (Not available with 500L)</a:t>
            </a:r>
          </a:p>
        </p:txBody>
      </p: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E7AAFD15-BE57-491A-A03E-2C807E37ED20}"/>
              </a:ext>
            </a:extLst>
          </p:cNvPr>
          <p:cNvGrpSpPr/>
          <p:nvPr/>
        </p:nvGrpSpPr>
        <p:grpSpPr>
          <a:xfrm>
            <a:off x="1045344" y="10681207"/>
            <a:ext cx="1559398" cy="233956"/>
            <a:chOff x="2184414" y="6126057"/>
            <a:chExt cx="1559398" cy="233956"/>
          </a:xfrm>
        </p:grpSpPr>
        <p:pic>
          <p:nvPicPr>
            <p:cNvPr id="200" name="Picture 199">
              <a:extLst>
                <a:ext uri="{FF2B5EF4-FFF2-40B4-BE49-F238E27FC236}">
                  <a16:creationId xmlns:a16="http://schemas.microsoft.com/office/drawing/2014/main" id="{EF26E082-2DC7-4E98-97B9-2B9A007B136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79130" b="71251"/>
            <a:stretch/>
          </p:blipFill>
          <p:spPr>
            <a:xfrm>
              <a:off x="2184414" y="6126057"/>
              <a:ext cx="443298" cy="232756"/>
            </a:xfrm>
            <a:prstGeom prst="rect">
              <a:avLst/>
            </a:prstGeom>
          </p:spPr>
        </p:pic>
        <p:pic>
          <p:nvPicPr>
            <p:cNvPr id="201" name="Picture 200">
              <a:extLst>
                <a:ext uri="{FF2B5EF4-FFF2-40B4-BE49-F238E27FC236}">
                  <a16:creationId xmlns:a16="http://schemas.microsoft.com/office/drawing/2014/main" id="{9EF96E0D-443E-4D4C-9561-0A7B724C4B4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44767" t="26239" r="28033" b="47761"/>
            <a:stretch/>
          </p:blipFill>
          <p:spPr>
            <a:xfrm>
              <a:off x="3166065" y="6143719"/>
              <a:ext cx="577747" cy="210499"/>
            </a:xfrm>
            <a:prstGeom prst="rect">
              <a:avLst/>
            </a:prstGeom>
          </p:spPr>
        </p:pic>
        <p:pic>
          <p:nvPicPr>
            <p:cNvPr id="202" name="Picture 201">
              <a:extLst>
                <a:ext uri="{FF2B5EF4-FFF2-40B4-BE49-F238E27FC236}">
                  <a16:creationId xmlns:a16="http://schemas.microsoft.com/office/drawing/2014/main" id="{F4C2CD43-8648-4511-BD25-0E69FA45179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2802" t="-114" r="55211" b="74114"/>
            <a:stretch/>
          </p:blipFill>
          <p:spPr>
            <a:xfrm>
              <a:off x="2642279" y="6127032"/>
              <a:ext cx="254609" cy="210496"/>
            </a:xfrm>
            <a:prstGeom prst="rect">
              <a:avLst/>
            </a:prstGeom>
          </p:spPr>
        </p:pic>
        <p:pic>
          <p:nvPicPr>
            <p:cNvPr id="203" name="Picture 202">
              <a:extLst>
                <a:ext uri="{FF2B5EF4-FFF2-40B4-BE49-F238E27FC236}">
                  <a16:creationId xmlns:a16="http://schemas.microsoft.com/office/drawing/2014/main" id="{58A8E93D-6ABF-4EAD-BA63-4F13391CC4B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68842" t="2579" r="19171" b="71421"/>
            <a:stretch/>
          </p:blipFill>
          <p:spPr>
            <a:xfrm>
              <a:off x="2889588" y="6149517"/>
              <a:ext cx="254609" cy="210496"/>
            </a:xfrm>
            <a:prstGeom prst="rect">
              <a:avLst/>
            </a:prstGeom>
          </p:spPr>
        </p:pic>
      </p:grp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F0796954-AF89-4CE3-9905-D02CEA897090}"/>
              </a:ext>
            </a:extLst>
          </p:cNvPr>
          <p:cNvCxnSpPr>
            <a:cxnSpLocks/>
          </p:cNvCxnSpPr>
          <p:nvPr/>
        </p:nvCxnSpPr>
        <p:spPr>
          <a:xfrm>
            <a:off x="1067312" y="6032560"/>
            <a:ext cx="1007402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1A8BC292-8792-4722-82EC-D6E3DE469146}"/>
              </a:ext>
            </a:extLst>
          </p:cNvPr>
          <p:cNvCxnSpPr/>
          <p:nvPr/>
        </p:nvCxnSpPr>
        <p:spPr>
          <a:xfrm>
            <a:off x="1253762" y="6402583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780AD1C0-A70D-4454-A71A-49F88291CE87}"/>
              </a:ext>
            </a:extLst>
          </p:cNvPr>
          <p:cNvCxnSpPr/>
          <p:nvPr/>
        </p:nvCxnSpPr>
        <p:spPr>
          <a:xfrm>
            <a:off x="3241952" y="6402583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id="{5A804185-5C77-4902-B051-E5E16E97AD9C}"/>
              </a:ext>
            </a:extLst>
          </p:cNvPr>
          <p:cNvCxnSpPr/>
          <p:nvPr/>
        </p:nvCxnSpPr>
        <p:spPr>
          <a:xfrm>
            <a:off x="5207259" y="6402583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FA895D49-1E67-4E63-A21E-8F0B029F05A6}"/>
              </a:ext>
            </a:extLst>
          </p:cNvPr>
          <p:cNvCxnSpPr/>
          <p:nvPr/>
        </p:nvCxnSpPr>
        <p:spPr>
          <a:xfrm>
            <a:off x="7233756" y="6402583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6E911D36-D50E-4FBA-98B9-6D63BD89FB02}"/>
              </a:ext>
            </a:extLst>
          </p:cNvPr>
          <p:cNvCxnSpPr/>
          <p:nvPr/>
        </p:nvCxnSpPr>
        <p:spPr>
          <a:xfrm>
            <a:off x="9192210" y="6402583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E8ED945F-6300-47EA-9E56-33263A2E422B}"/>
              </a:ext>
            </a:extLst>
          </p:cNvPr>
          <p:cNvSpPr/>
          <p:nvPr/>
        </p:nvSpPr>
        <p:spPr>
          <a:xfrm>
            <a:off x="2838529" y="4992329"/>
            <a:ext cx="207013" cy="199103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60D9BF-BB98-4307-9A01-6EEB6A648E2C}"/>
              </a:ext>
            </a:extLst>
          </p:cNvPr>
          <p:cNvSpPr txBox="1"/>
          <p:nvPr/>
        </p:nvSpPr>
        <p:spPr>
          <a:xfrm>
            <a:off x="2770718" y="484974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C0315FC-4B74-40FB-B0B3-951A2FBC7B1F}"/>
              </a:ext>
            </a:extLst>
          </p:cNvPr>
          <p:cNvSpPr txBox="1"/>
          <p:nvPr/>
        </p:nvSpPr>
        <p:spPr>
          <a:xfrm>
            <a:off x="3340671" y="2557850"/>
            <a:ext cx="1701134" cy="18466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>
                <a:solidFill>
                  <a:schemeClr val="bg1"/>
                </a:solidFill>
              </a:rPr>
              <a:t>Lumen Output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45781B7-FD9B-43CA-A79B-897CA4670267}"/>
              </a:ext>
            </a:extLst>
          </p:cNvPr>
          <p:cNvSpPr/>
          <p:nvPr/>
        </p:nvSpPr>
        <p:spPr>
          <a:xfrm>
            <a:off x="3277176" y="2459189"/>
            <a:ext cx="1834552" cy="2792386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89AE88E-2469-421D-8151-99971BCED97C}"/>
              </a:ext>
            </a:extLst>
          </p:cNvPr>
          <p:cNvSpPr txBox="1"/>
          <p:nvPr/>
        </p:nvSpPr>
        <p:spPr>
          <a:xfrm>
            <a:off x="3952341" y="2831132"/>
            <a:ext cx="1076543" cy="13234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500" dirty="0">
                <a:solidFill>
                  <a:schemeClr val="bg1"/>
                </a:solidFill>
              </a:rPr>
              <a:t>2000 Lumens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3CAC3DD-12CF-4B1A-95DA-4500948CB1DF}"/>
              </a:ext>
            </a:extLst>
          </p:cNvPr>
          <p:cNvSpPr txBox="1"/>
          <p:nvPr/>
        </p:nvSpPr>
        <p:spPr>
          <a:xfrm>
            <a:off x="3521407" y="2831767"/>
            <a:ext cx="388894" cy="13234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500" b="1" dirty="0">
                <a:solidFill>
                  <a:schemeClr val="bg1"/>
                </a:solidFill>
              </a:rPr>
              <a:t>2000L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6048D2A-9945-4207-926F-2E82D898211D}"/>
              </a:ext>
            </a:extLst>
          </p:cNvPr>
          <p:cNvSpPr txBox="1"/>
          <p:nvPr/>
        </p:nvSpPr>
        <p:spPr>
          <a:xfrm>
            <a:off x="3459333" y="2795622"/>
            <a:ext cx="31290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SKU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1D50D00-8154-4F06-B21B-2B32C1D18485}"/>
              </a:ext>
            </a:extLst>
          </p:cNvPr>
          <p:cNvSpPr txBox="1"/>
          <p:nvPr/>
        </p:nvSpPr>
        <p:spPr>
          <a:xfrm>
            <a:off x="3906157" y="2794172"/>
            <a:ext cx="54213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Description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625973C-6841-43AF-AE15-0DD798A8D7E9}"/>
              </a:ext>
            </a:extLst>
          </p:cNvPr>
          <p:cNvSpPr txBox="1"/>
          <p:nvPr/>
        </p:nvSpPr>
        <p:spPr>
          <a:xfrm>
            <a:off x="3317327" y="2541427"/>
            <a:ext cx="80182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chemeClr val="bg1">
                    <a:lumMod val="50000"/>
                  </a:schemeClr>
                </a:solidFill>
              </a:rPr>
              <a:t>Option Header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B11E701A-A46F-4D2B-8667-A509AEF5069F}"/>
              </a:ext>
            </a:extLst>
          </p:cNvPr>
          <p:cNvSpPr/>
          <p:nvPr/>
        </p:nvSpPr>
        <p:spPr>
          <a:xfrm>
            <a:off x="3369521" y="2873698"/>
            <a:ext cx="54864" cy="5486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9246C41-001C-41D3-8E61-7F5165ACC2C0}"/>
              </a:ext>
            </a:extLst>
          </p:cNvPr>
          <p:cNvSpPr txBox="1"/>
          <p:nvPr/>
        </p:nvSpPr>
        <p:spPr>
          <a:xfrm>
            <a:off x="4732190" y="484974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33FC703-1BDA-4080-A8AA-357389E11860}"/>
              </a:ext>
            </a:extLst>
          </p:cNvPr>
          <p:cNvSpPr txBox="1"/>
          <p:nvPr/>
        </p:nvSpPr>
        <p:spPr>
          <a:xfrm>
            <a:off x="5281774" y="2557850"/>
            <a:ext cx="1701134" cy="18466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>
                <a:solidFill>
                  <a:schemeClr val="bg1"/>
                </a:solidFill>
              </a:rPr>
              <a:t>Lumen Output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1F62E143-7F17-43A3-B88F-ABEFAF1E604E}"/>
              </a:ext>
            </a:extLst>
          </p:cNvPr>
          <p:cNvSpPr/>
          <p:nvPr/>
        </p:nvSpPr>
        <p:spPr>
          <a:xfrm>
            <a:off x="5218279" y="2459189"/>
            <a:ext cx="1834552" cy="2792386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9B8C184C-4460-4F9A-ACE8-C46242148F8E}"/>
              </a:ext>
            </a:extLst>
          </p:cNvPr>
          <p:cNvSpPr txBox="1"/>
          <p:nvPr/>
        </p:nvSpPr>
        <p:spPr>
          <a:xfrm>
            <a:off x="6060253" y="2831132"/>
            <a:ext cx="909734" cy="13234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500" dirty="0">
                <a:solidFill>
                  <a:schemeClr val="bg1"/>
                </a:solidFill>
              </a:rPr>
              <a:t>2000 Lumens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251BEFA-9276-4578-BA12-F2232C60B7AD}"/>
              </a:ext>
            </a:extLst>
          </p:cNvPr>
          <p:cNvSpPr txBox="1"/>
          <p:nvPr/>
        </p:nvSpPr>
        <p:spPr>
          <a:xfrm>
            <a:off x="5640322" y="2831132"/>
            <a:ext cx="388894" cy="13234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500" b="1" dirty="0">
                <a:solidFill>
                  <a:schemeClr val="bg1"/>
                </a:solidFill>
              </a:rPr>
              <a:t>2000L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E3FCF296-6D54-47A6-92C5-26686AF49687}"/>
              </a:ext>
            </a:extLst>
          </p:cNvPr>
          <p:cNvSpPr txBox="1"/>
          <p:nvPr/>
        </p:nvSpPr>
        <p:spPr>
          <a:xfrm>
            <a:off x="5578248" y="2794987"/>
            <a:ext cx="31290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SKU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DB3E360F-C37E-4DC7-A5A4-B19FE528DC45}"/>
              </a:ext>
            </a:extLst>
          </p:cNvPr>
          <p:cNvSpPr txBox="1"/>
          <p:nvPr/>
        </p:nvSpPr>
        <p:spPr>
          <a:xfrm>
            <a:off x="6042987" y="2801587"/>
            <a:ext cx="54213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Description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213773C-D957-4CD8-8537-400BCFBA5920}"/>
              </a:ext>
            </a:extLst>
          </p:cNvPr>
          <p:cNvSpPr txBox="1"/>
          <p:nvPr/>
        </p:nvSpPr>
        <p:spPr>
          <a:xfrm>
            <a:off x="5258430" y="2541427"/>
            <a:ext cx="80182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chemeClr val="bg1">
                    <a:lumMod val="50000"/>
                  </a:schemeClr>
                </a:solidFill>
              </a:rPr>
              <a:t>Option Header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26642C5F-5A4E-46F2-ADB4-BAF20456BE0D}"/>
              </a:ext>
            </a:extLst>
          </p:cNvPr>
          <p:cNvSpPr/>
          <p:nvPr/>
        </p:nvSpPr>
        <p:spPr>
          <a:xfrm>
            <a:off x="5310624" y="2873698"/>
            <a:ext cx="54864" cy="5486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8EDA2DC2-F1C4-4A39-9B52-761FA59D7655}"/>
              </a:ext>
            </a:extLst>
          </p:cNvPr>
          <p:cNvSpPr txBox="1"/>
          <p:nvPr/>
        </p:nvSpPr>
        <p:spPr>
          <a:xfrm>
            <a:off x="5218279" y="5546206"/>
            <a:ext cx="1834552" cy="27699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Notes</a:t>
            </a:r>
          </a:p>
          <a:p>
            <a:endParaRPr lang="en-US" sz="600" b="1" dirty="0"/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id="{EAACE597-CE5A-4248-B3DF-DDDDF5D81490}"/>
              </a:ext>
            </a:extLst>
          </p:cNvPr>
          <p:cNvGrpSpPr/>
          <p:nvPr/>
        </p:nvGrpSpPr>
        <p:grpSpPr>
          <a:xfrm>
            <a:off x="5225626" y="5287720"/>
            <a:ext cx="1559398" cy="233956"/>
            <a:chOff x="2184414" y="6126057"/>
            <a:chExt cx="1559398" cy="233956"/>
          </a:xfrm>
        </p:grpSpPr>
        <p:pic>
          <p:nvPicPr>
            <p:cNvPr id="84" name="Picture 83">
              <a:extLst>
                <a:ext uri="{FF2B5EF4-FFF2-40B4-BE49-F238E27FC236}">
                  <a16:creationId xmlns:a16="http://schemas.microsoft.com/office/drawing/2014/main" id="{389B11B0-0DA0-44BF-96C4-0BF01CEE87D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79130" b="71251"/>
            <a:stretch/>
          </p:blipFill>
          <p:spPr>
            <a:xfrm>
              <a:off x="2184414" y="6126057"/>
              <a:ext cx="443298" cy="232756"/>
            </a:xfrm>
            <a:prstGeom prst="rect">
              <a:avLst/>
            </a:prstGeom>
          </p:spPr>
        </p:pic>
        <p:pic>
          <p:nvPicPr>
            <p:cNvPr id="85" name="Picture 84">
              <a:extLst>
                <a:ext uri="{FF2B5EF4-FFF2-40B4-BE49-F238E27FC236}">
                  <a16:creationId xmlns:a16="http://schemas.microsoft.com/office/drawing/2014/main" id="{76AD7CF2-8B65-4CF4-8527-858E2BB5D75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44767" t="26239" r="28033" b="47761"/>
            <a:stretch/>
          </p:blipFill>
          <p:spPr>
            <a:xfrm>
              <a:off x="3166065" y="6143719"/>
              <a:ext cx="577747" cy="210499"/>
            </a:xfrm>
            <a:prstGeom prst="rect">
              <a:avLst/>
            </a:prstGeom>
          </p:spPr>
        </p:pic>
        <p:pic>
          <p:nvPicPr>
            <p:cNvPr id="86" name="Picture 85">
              <a:extLst>
                <a:ext uri="{FF2B5EF4-FFF2-40B4-BE49-F238E27FC236}">
                  <a16:creationId xmlns:a16="http://schemas.microsoft.com/office/drawing/2014/main" id="{F679E663-AE99-4B9D-8378-EA3E6326665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2802" t="-114" r="55211" b="74114"/>
            <a:stretch/>
          </p:blipFill>
          <p:spPr>
            <a:xfrm>
              <a:off x="2642279" y="6127032"/>
              <a:ext cx="254609" cy="210496"/>
            </a:xfrm>
            <a:prstGeom prst="rect">
              <a:avLst/>
            </a:prstGeom>
          </p:spPr>
        </p:pic>
        <p:pic>
          <p:nvPicPr>
            <p:cNvPr id="87" name="Picture 86">
              <a:extLst>
                <a:ext uri="{FF2B5EF4-FFF2-40B4-BE49-F238E27FC236}">
                  <a16:creationId xmlns:a16="http://schemas.microsoft.com/office/drawing/2014/main" id="{A0CE5B35-6FDD-4508-8CB2-9FED819D124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68842" t="2579" r="19171" b="71421"/>
            <a:stretch/>
          </p:blipFill>
          <p:spPr>
            <a:xfrm>
              <a:off x="2889588" y="6149517"/>
              <a:ext cx="254609" cy="210496"/>
            </a:xfrm>
            <a:prstGeom prst="rect">
              <a:avLst/>
            </a:prstGeom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F9AB1E17-9DC7-4F88-BA4B-63892A4F650E}"/>
              </a:ext>
            </a:extLst>
          </p:cNvPr>
          <p:cNvSpPr/>
          <p:nvPr/>
        </p:nvSpPr>
        <p:spPr>
          <a:xfrm>
            <a:off x="4284679" y="5040366"/>
            <a:ext cx="141882" cy="1448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9C28F5-0673-43F4-A951-9E64BD68592C}"/>
              </a:ext>
            </a:extLst>
          </p:cNvPr>
          <p:cNvSpPr txBox="1"/>
          <p:nvPr/>
        </p:nvSpPr>
        <p:spPr>
          <a:xfrm>
            <a:off x="4503084" y="4956011"/>
            <a:ext cx="2728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T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29A289FD-1A51-4A97-94EF-7F77A57AA6AD}"/>
              </a:ext>
            </a:extLst>
          </p:cNvPr>
          <p:cNvSpPr/>
          <p:nvPr/>
        </p:nvSpPr>
        <p:spPr>
          <a:xfrm>
            <a:off x="5440186" y="2840492"/>
            <a:ext cx="141882" cy="1448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77557B34-0140-41ED-B3B0-2F8104E2DB7D}"/>
              </a:ext>
            </a:extLst>
          </p:cNvPr>
          <p:cNvSpPr txBox="1"/>
          <p:nvPr/>
        </p:nvSpPr>
        <p:spPr>
          <a:xfrm>
            <a:off x="7300609" y="2557850"/>
            <a:ext cx="1701134" cy="18466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>
                <a:solidFill>
                  <a:schemeClr val="bg1"/>
                </a:solidFill>
              </a:rPr>
              <a:t>Lumen Output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BB4F8125-285B-4982-B0D5-C7C526D4EC88}"/>
              </a:ext>
            </a:extLst>
          </p:cNvPr>
          <p:cNvSpPr/>
          <p:nvPr/>
        </p:nvSpPr>
        <p:spPr>
          <a:xfrm>
            <a:off x="7237114" y="2459189"/>
            <a:ext cx="1834552" cy="2792386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B471B0FE-9715-423C-9380-3F6518BC5015}"/>
              </a:ext>
            </a:extLst>
          </p:cNvPr>
          <p:cNvSpPr txBox="1"/>
          <p:nvPr/>
        </p:nvSpPr>
        <p:spPr>
          <a:xfrm>
            <a:off x="8079088" y="2831132"/>
            <a:ext cx="909734" cy="13234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500" dirty="0">
                <a:solidFill>
                  <a:schemeClr val="bg1"/>
                </a:solidFill>
              </a:rPr>
              <a:t>2000 Lumens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8344C2B8-3890-4D26-B3D2-06CEB0D9EE8B}"/>
              </a:ext>
            </a:extLst>
          </p:cNvPr>
          <p:cNvSpPr txBox="1"/>
          <p:nvPr/>
        </p:nvSpPr>
        <p:spPr>
          <a:xfrm>
            <a:off x="7659157" y="2831132"/>
            <a:ext cx="388894" cy="13234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500" b="1" dirty="0">
                <a:solidFill>
                  <a:schemeClr val="bg1"/>
                </a:solidFill>
              </a:rPr>
              <a:t>2000L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DC7CA333-5478-448E-87DF-706AF11B8881}"/>
              </a:ext>
            </a:extLst>
          </p:cNvPr>
          <p:cNvSpPr txBox="1"/>
          <p:nvPr/>
        </p:nvSpPr>
        <p:spPr>
          <a:xfrm>
            <a:off x="7597083" y="2794987"/>
            <a:ext cx="31290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SKU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A50BF7DE-F091-47F7-932D-F367816ED5DF}"/>
              </a:ext>
            </a:extLst>
          </p:cNvPr>
          <p:cNvSpPr txBox="1"/>
          <p:nvPr/>
        </p:nvSpPr>
        <p:spPr>
          <a:xfrm>
            <a:off x="8061822" y="2801587"/>
            <a:ext cx="54213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Description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76C6CF8F-5831-4F30-85BB-E194049BE17A}"/>
              </a:ext>
            </a:extLst>
          </p:cNvPr>
          <p:cNvSpPr txBox="1"/>
          <p:nvPr/>
        </p:nvSpPr>
        <p:spPr>
          <a:xfrm>
            <a:off x="7277265" y="2541427"/>
            <a:ext cx="80182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chemeClr val="bg1">
                    <a:lumMod val="50000"/>
                  </a:schemeClr>
                </a:solidFill>
              </a:rPr>
              <a:t>Option Header</a:t>
            </a: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47C006BF-FA15-44EE-B2B8-329095550185}"/>
              </a:ext>
            </a:extLst>
          </p:cNvPr>
          <p:cNvSpPr/>
          <p:nvPr/>
        </p:nvSpPr>
        <p:spPr>
          <a:xfrm>
            <a:off x="7329459" y="2873698"/>
            <a:ext cx="54864" cy="5486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6171D845-7E59-4548-B0D6-26E8C80A188A}"/>
              </a:ext>
            </a:extLst>
          </p:cNvPr>
          <p:cNvSpPr/>
          <p:nvPr/>
        </p:nvSpPr>
        <p:spPr>
          <a:xfrm>
            <a:off x="8786632" y="4992329"/>
            <a:ext cx="207013" cy="199103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C682EFD8-7BA0-433D-9ADA-24C4FE67EF28}"/>
              </a:ext>
            </a:extLst>
          </p:cNvPr>
          <p:cNvSpPr txBox="1"/>
          <p:nvPr/>
        </p:nvSpPr>
        <p:spPr>
          <a:xfrm>
            <a:off x="8718821" y="484974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6F01C89E-0EB8-4F04-A9B8-438903F90830}"/>
              </a:ext>
            </a:extLst>
          </p:cNvPr>
          <p:cNvSpPr txBox="1"/>
          <p:nvPr/>
        </p:nvSpPr>
        <p:spPr>
          <a:xfrm>
            <a:off x="7237114" y="5546206"/>
            <a:ext cx="1834552" cy="27699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Notes</a:t>
            </a:r>
          </a:p>
          <a:p>
            <a:endParaRPr lang="en-US" sz="600" b="1" dirty="0"/>
          </a:p>
        </p:txBody>
      </p: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7B5A873D-7081-4595-9DCA-5E2222604B31}"/>
              </a:ext>
            </a:extLst>
          </p:cNvPr>
          <p:cNvGrpSpPr/>
          <p:nvPr/>
        </p:nvGrpSpPr>
        <p:grpSpPr>
          <a:xfrm>
            <a:off x="7244461" y="5287720"/>
            <a:ext cx="1559398" cy="233956"/>
            <a:chOff x="2184414" y="6126057"/>
            <a:chExt cx="1559398" cy="233956"/>
          </a:xfrm>
        </p:grpSpPr>
        <p:pic>
          <p:nvPicPr>
            <p:cNvPr id="102" name="Picture 101">
              <a:extLst>
                <a:ext uri="{FF2B5EF4-FFF2-40B4-BE49-F238E27FC236}">
                  <a16:creationId xmlns:a16="http://schemas.microsoft.com/office/drawing/2014/main" id="{F2457A27-F4FE-4E32-8AC6-577E0F1E994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79130" b="71251"/>
            <a:stretch/>
          </p:blipFill>
          <p:spPr>
            <a:xfrm>
              <a:off x="2184414" y="6126057"/>
              <a:ext cx="443298" cy="232756"/>
            </a:xfrm>
            <a:prstGeom prst="rect">
              <a:avLst/>
            </a:prstGeom>
          </p:spPr>
        </p:pic>
        <p:pic>
          <p:nvPicPr>
            <p:cNvPr id="103" name="Picture 102">
              <a:extLst>
                <a:ext uri="{FF2B5EF4-FFF2-40B4-BE49-F238E27FC236}">
                  <a16:creationId xmlns:a16="http://schemas.microsoft.com/office/drawing/2014/main" id="{450C3BF9-B452-4C00-AC92-32AAD4244AA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44767" t="26239" r="28033" b="47761"/>
            <a:stretch/>
          </p:blipFill>
          <p:spPr>
            <a:xfrm>
              <a:off x="3166065" y="6143719"/>
              <a:ext cx="577747" cy="210499"/>
            </a:xfrm>
            <a:prstGeom prst="rect">
              <a:avLst/>
            </a:prstGeom>
          </p:spPr>
        </p:pic>
        <p:pic>
          <p:nvPicPr>
            <p:cNvPr id="104" name="Picture 103">
              <a:extLst>
                <a:ext uri="{FF2B5EF4-FFF2-40B4-BE49-F238E27FC236}">
                  <a16:creationId xmlns:a16="http://schemas.microsoft.com/office/drawing/2014/main" id="{26C28498-57A1-4F16-85F9-F3670E5446E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2802" t="-114" r="55211" b="74114"/>
            <a:stretch/>
          </p:blipFill>
          <p:spPr>
            <a:xfrm>
              <a:off x="2642279" y="6127032"/>
              <a:ext cx="254609" cy="210496"/>
            </a:xfrm>
            <a:prstGeom prst="rect">
              <a:avLst/>
            </a:prstGeom>
          </p:spPr>
        </p:pic>
        <p:pic>
          <p:nvPicPr>
            <p:cNvPr id="105" name="Picture 104">
              <a:extLst>
                <a:ext uri="{FF2B5EF4-FFF2-40B4-BE49-F238E27FC236}">
                  <a16:creationId xmlns:a16="http://schemas.microsoft.com/office/drawing/2014/main" id="{F585FF95-8A39-4EB8-B99C-4A7459F163B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68842" t="2579" r="19171" b="71421"/>
            <a:stretch/>
          </p:blipFill>
          <p:spPr>
            <a:xfrm>
              <a:off x="2889588" y="6149517"/>
              <a:ext cx="254609" cy="210496"/>
            </a:xfrm>
            <a:prstGeom prst="rect">
              <a:avLst/>
            </a:prstGeom>
          </p:spPr>
        </p:pic>
      </p:grpSp>
      <p:sp>
        <p:nvSpPr>
          <p:cNvPr id="106" name="Rectangle 105">
            <a:extLst>
              <a:ext uri="{FF2B5EF4-FFF2-40B4-BE49-F238E27FC236}">
                <a16:creationId xmlns:a16="http://schemas.microsoft.com/office/drawing/2014/main" id="{1AEEDD86-BB93-47C8-9247-F4C7535E2DFC}"/>
              </a:ext>
            </a:extLst>
          </p:cNvPr>
          <p:cNvSpPr/>
          <p:nvPr/>
        </p:nvSpPr>
        <p:spPr>
          <a:xfrm>
            <a:off x="7459021" y="2840492"/>
            <a:ext cx="141882" cy="1448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11C58E28-1230-42EB-8548-49C12B086943}"/>
              </a:ext>
            </a:extLst>
          </p:cNvPr>
          <p:cNvSpPr txBox="1"/>
          <p:nvPr/>
        </p:nvSpPr>
        <p:spPr>
          <a:xfrm>
            <a:off x="6677813" y="4851388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D266D227-7930-4A04-8C22-EFC0C71B89E6}"/>
              </a:ext>
            </a:extLst>
          </p:cNvPr>
          <p:cNvSpPr/>
          <p:nvPr/>
        </p:nvSpPr>
        <p:spPr>
          <a:xfrm>
            <a:off x="6230302" y="5042014"/>
            <a:ext cx="141882" cy="1448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D370B8C6-6743-4F7F-9024-CC875759B584}"/>
              </a:ext>
            </a:extLst>
          </p:cNvPr>
          <p:cNvSpPr txBox="1"/>
          <p:nvPr/>
        </p:nvSpPr>
        <p:spPr>
          <a:xfrm>
            <a:off x="6448707" y="4957659"/>
            <a:ext cx="2728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4EE965A7-986B-405D-B5BA-9C1E8B86F2C1}"/>
              </a:ext>
            </a:extLst>
          </p:cNvPr>
          <p:cNvSpPr/>
          <p:nvPr/>
        </p:nvSpPr>
        <p:spPr>
          <a:xfrm>
            <a:off x="11768829" y="2000925"/>
            <a:ext cx="754656" cy="10810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D51C4F06-AC96-4904-8A12-63AFFDE06299}"/>
              </a:ext>
            </a:extLst>
          </p:cNvPr>
          <p:cNvSpPr txBox="1"/>
          <p:nvPr/>
        </p:nvSpPr>
        <p:spPr>
          <a:xfrm>
            <a:off x="11776964" y="1620285"/>
            <a:ext cx="459620" cy="1846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/>
              <a:t>        </a:t>
            </a:r>
          </a:p>
        </p:txBody>
      </p:sp>
      <p:sp>
        <p:nvSpPr>
          <p:cNvPr id="112" name="Isosceles Triangle 111">
            <a:extLst>
              <a:ext uri="{FF2B5EF4-FFF2-40B4-BE49-F238E27FC236}">
                <a16:creationId xmlns:a16="http://schemas.microsoft.com/office/drawing/2014/main" id="{BD267515-EDB8-4413-9586-A4C7ED789EAB}"/>
              </a:ext>
            </a:extLst>
          </p:cNvPr>
          <p:cNvSpPr/>
          <p:nvPr/>
        </p:nvSpPr>
        <p:spPr>
          <a:xfrm rot="10800000">
            <a:off x="12098035" y="1701269"/>
            <a:ext cx="88330" cy="48080"/>
          </a:xfrm>
          <a:prstGeom prst="triangl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21735D92-D862-41D7-8023-39AC4DEC7809}"/>
              </a:ext>
            </a:extLst>
          </p:cNvPr>
          <p:cNvSpPr txBox="1"/>
          <p:nvPr/>
        </p:nvSpPr>
        <p:spPr>
          <a:xfrm>
            <a:off x="11784170" y="1581504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349725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TextBox 227">
            <a:extLst>
              <a:ext uri="{FF2B5EF4-FFF2-40B4-BE49-F238E27FC236}">
                <a16:creationId xmlns:a16="http://schemas.microsoft.com/office/drawing/2014/main" id="{A0932FAF-3E14-46CA-80BC-5D59B0D84F25}"/>
              </a:ext>
            </a:extLst>
          </p:cNvPr>
          <p:cNvSpPr txBox="1"/>
          <p:nvPr/>
        </p:nvSpPr>
        <p:spPr>
          <a:xfrm>
            <a:off x="2823314" y="8328443"/>
            <a:ext cx="1076543" cy="13234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500" dirty="0">
                <a:solidFill>
                  <a:schemeClr val="bg1"/>
                </a:solidFill>
              </a:rPr>
              <a:t>2000 Lumens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6D8C6568-7D57-4A5E-ADD3-F64330BD4D55}"/>
              </a:ext>
            </a:extLst>
          </p:cNvPr>
          <p:cNvSpPr txBox="1"/>
          <p:nvPr/>
        </p:nvSpPr>
        <p:spPr>
          <a:xfrm>
            <a:off x="2392380" y="8329078"/>
            <a:ext cx="388894" cy="13234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500" b="1" dirty="0">
                <a:solidFill>
                  <a:schemeClr val="bg1"/>
                </a:solidFill>
              </a:rPr>
              <a:t>2000L</a:t>
            </a:r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89978323-38EF-470A-B609-65D9994310CB}"/>
              </a:ext>
            </a:extLst>
          </p:cNvPr>
          <p:cNvSpPr/>
          <p:nvPr/>
        </p:nvSpPr>
        <p:spPr>
          <a:xfrm>
            <a:off x="2254036" y="8394964"/>
            <a:ext cx="54864" cy="5486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D4A4BC-2862-4520-A1A2-4F3D0C83AE97}"/>
              </a:ext>
            </a:extLst>
          </p:cNvPr>
          <p:cNvSpPr txBox="1"/>
          <p:nvPr/>
        </p:nvSpPr>
        <p:spPr>
          <a:xfrm>
            <a:off x="2174438" y="2513177"/>
            <a:ext cx="1701134" cy="1846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/>
              <a:t>        LUMENS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B5C17D-1F94-4613-81AB-C61D8FAB9DF7}"/>
              </a:ext>
            </a:extLst>
          </p:cNvPr>
          <p:cNvSpPr txBox="1"/>
          <p:nvPr/>
        </p:nvSpPr>
        <p:spPr>
          <a:xfrm>
            <a:off x="2801028" y="2773632"/>
            <a:ext cx="106959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- 1% Dimming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6AAFBF-1EB7-4CC3-A9A1-926C563CD312}"/>
              </a:ext>
            </a:extLst>
          </p:cNvPr>
          <p:cNvSpPr/>
          <p:nvPr/>
        </p:nvSpPr>
        <p:spPr>
          <a:xfrm>
            <a:off x="2110943" y="2414515"/>
            <a:ext cx="1834552" cy="3044852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F65DBE6-000C-43A3-8357-B53CC487EF21}"/>
              </a:ext>
            </a:extLst>
          </p:cNvPr>
          <p:cNvSpPr/>
          <p:nvPr/>
        </p:nvSpPr>
        <p:spPr>
          <a:xfrm>
            <a:off x="2213087" y="2803032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BCE127-E5BC-49C3-9103-5CE117354B52}"/>
              </a:ext>
            </a:extLst>
          </p:cNvPr>
          <p:cNvSpPr txBox="1"/>
          <p:nvPr/>
        </p:nvSpPr>
        <p:spPr>
          <a:xfrm>
            <a:off x="2370094" y="2774267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500L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E96F0E-0605-49ED-A7A0-6BB4834CBE4D}"/>
              </a:ext>
            </a:extLst>
          </p:cNvPr>
          <p:cNvSpPr txBox="1"/>
          <p:nvPr/>
        </p:nvSpPr>
        <p:spPr>
          <a:xfrm>
            <a:off x="2796234" y="2992896"/>
            <a:ext cx="106959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- 10% Dimming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F45561-4EC5-4496-86EC-DB4CA68212FC}"/>
              </a:ext>
            </a:extLst>
          </p:cNvPr>
          <p:cNvSpPr txBox="1"/>
          <p:nvPr/>
        </p:nvSpPr>
        <p:spPr>
          <a:xfrm>
            <a:off x="2365300" y="2993531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600L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34531E0-0715-45AD-BD7F-43614B7EC971}"/>
              </a:ext>
            </a:extLst>
          </p:cNvPr>
          <p:cNvSpPr txBox="1"/>
          <p:nvPr/>
        </p:nvSpPr>
        <p:spPr>
          <a:xfrm>
            <a:off x="2789288" y="3190885"/>
            <a:ext cx="1076543" cy="332399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Lutron Hi-</a:t>
            </a:r>
            <a:r>
              <a:rPr lang="en-US" sz="600" dirty="0" err="1"/>
              <a:t>Lume</a:t>
            </a:r>
            <a:r>
              <a:rPr lang="en-US" sz="600" dirty="0"/>
              <a:t> </a:t>
            </a:r>
            <a:r>
              <a:rPr lang="en-US" sz="600" dirty="0" err="1"/>
              <a:t>EcoSystem</a:t>
            </a:r>
            <a:r>
              <a:rPr lang="en-US" sz="600" dirty="0"/>
              <a:t> (LDE1) - 1% Dimming (Not available with 500L)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53E7AD-D34E-45E0-8013-D03AB7DE633A}"/>
              </a:ext>
            </a:extLst>
          </p:cNvPr>
          <p:cNvSpPr txBox="1"/>
          <p:nvPr/>
        </p:nvSpPr>
        <p:spPr>
          <a:xfrm>
            <a:off x="2358354" y="3191520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700L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E5B38E5-C43A-4817-9EC9-5253AEBDB0A3}"/>
              </a:ext>
            </a:extLst>
          </p:cNvPr>
          <p:cNvSpPr/>
          <p:nvPr/>
        </p:nvSpPr>
        <p:spPr>
          <a:xfrm>
            <a:off x="2215164" y="3031636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F52685-B6F1-47DE-A399-1DAF34C832FB}"/>
              </a:ext>
            </a:extLst>
          </p:cNvPr>
          <p:cNvSpPr txBox="1"/>
          <p:nvPr/>
        </p:nvSpPr>
        <p:spPr>
          <a:xfrm>
            <a:off x="2789288" y="3528095"/>
            <a:ext cx="1076543" cy="332399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Lutron 5-Series </a:t>
            </a:r>
            <a:r>
              <a:rPr lang="en-US" sz="600" dirty="0" err="1"/>
              <a:t>EcoSystem</a:t>
            </a:r>
            <a:r>
              <a:rPr lang="en-US" sz="600" dirty="0"/>
              <a:t> (LDE5) - 5% Dimming  (Not available with 500L)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9C2E425-D883-4F24-9EBD-B5406419FD25}"/>
              </a:ext>
            </a:extLst>
          </p:cNvPr>
          <p:cNvSpPr txBox="1"/>
          <p:nvPr/>
        </p:nvSpPr>
        <p:spPr>
          <a:xfrm>
            <a:off x="2358354" y="3528730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800L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3098E93-4341-4FB8-9F55-04D038A17660}"/>
              </a:ext>
            </a:extLst>
          </p:cNvPr>
          <p:cNvSpPr/>
          <p:nvPr/>
        </p:nvSpPr>
        <p:spPr>
          <a:xfrm>
            <a:off x="2213087" y="3582959"/>
            <a:ext cx="45719" cy="457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452387-9CEB-4783-B409-0CF1BF9AF8FA}"/>
              </a:ext>
            </a:extLst>
          </p:cNvPr>
          <p:cNvSpPr/>
          <p:nvPr/>
        </p:nvSpPr>
        <p:spPr>
          <a:xfrm>
            <a:off x="2219736" y="3235725"/>
            <a:ext cx="45719" cy="457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C32C1E60-E075-47B3-992C-46AC2B7147C0}"/>
              </a:ext>
            </a:extLst>
          </p:cNvPr>
          <p:cNvSpPr/>
          <p:nvPr/>
        </p:nvSpPr>
        <p:spPr>
          <a:xfrm>
            <a:off x="3774992" y="2814083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BE07A0EB-20D1-4281-B0B0-5428F9712D4E}"/>
              </a:ext>
            </a:extLst>
          </p:cNvPr>
          <p:cNvSpPr/>
          <p:nvPr/>
        </p:nvSpPr>
        <p:spPr>
          <a:xfrm>
            <a:off x="3780160" y="3039308"/>
            <a:ext cx="58540" cy="73461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BD0C939F-CDE6-4A16-B0C4-90720AAFB432}"/>
              </a:ext>
            </a:extLst>
          </p:cNvPr>
          <p:cNvSpPr/>
          <p:nvPr/>
        </p:nvSpPr>
        <p:spPr>
          <a:xfrm>
            <a:off x="3774992" y="3246887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97910301-4893-4C36-9880-891B21AF000F}"/>
              </a:ext>
            </a:extLst>
          </p:cNvPr>
          <p:cNvSpPr/>
          <p:nvPr/>
        </p:nvSpPr>
        <p:spPr>
          <a:xfrm rot="10800000">
            <a:off x="3782152" y="3561352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2A25FA9-DD76-4F35-A7BE-DCBF9A93E769}"/>
              </a:ext>
            </a:extLst>
          </p:cNvPr>
          <p:cNvSpPr/>
          <p:nvPr/>
        </p:nvSpPr>
        <p:spPr>
          <a:xfrm>
            <a:off x="2358354" y="3856113"/>
            <a:ext cx="1517218" cy="418899"/>
          </a:xfrm>
          <a:prstGeom prst="rect">
            <a:avLst/>
          </a:prstGeom>
          <a:solidFill>
            <a:srgbClr val="FF0000">
              <a:alpha val="18000"/>
            </a:srgb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EAD79E8-B8A5-445F-812B-79D4B8DC071F}"/>
              </a:ext>
            </a:extLst>
          </p:cNvPr>
          <p:cNvSpPr/>
          <p:nvPr/>
        </p:nvSpPr>
        <p:spPr>
          <a:xfrm>
            <a:off x="2409358" y="4055413"/>
            <a:ext cx="1303107" cy="18133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521A6AF-0092-4A6C-A114-232A60CBCF0F}"/>
              </a:ext>
            </a:extLst>
          </p:cNvPr>
          <p:cNvSpPr/>
          <p:nvPr/>
        </p:nvSpPr>
        <p:spPr>
          <a:xfrm>
            <a:off x="2358354" y="3866569"/>
            <a:ext cx="758541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" dirty="0"/>
              <a:t>Not Available with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B886E06-651B-4514-ACE4-87B94B0048CD}"/>
              </a:ext>
            </a:extLst>
          </p:cNvPr>
          <p:cNvSpPr/>
          <p:nvPr/>
        </p:nvSpPr>
        <p:spPr>
          <a:xfrm>
            <a:off x="2372002" y="4305868"/>
            <a:ext cx="1510272" cy="418899"/>
          </a:xfrm>
          <a:prstGeom prst="rect">
            <a:avLst/>
          </a:prstGeom>
          <a:solidFill>
            <a:srgbClr val="00B050">
              <a:alpha val="18000"/>
            </a:srgb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F6EDF6C-6A62-4067-8980-D79DCD5EDA3A}"/>
              </a:ext>
            </a:extLst>
          </p:cNvPr>
          <p:cNvSpPr/>
          <p:nvPr/>
        </p:nvSpPr>
        <p:spPr>
          <a:xfrm>
            <a:off x="2416060" y="4505168"/>
            <a:ext cx="1292168" cy="18133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A1EABBF-84FA-45D8-BB25-7C59A3728AB5}"/>
              </a:ext>
            </a:extLst>
          </p:cNvPr>
          <p:cNvSpPr/>
          <p:nvPr/>
        </p:nvSpPr>
        <p:spPr>
          <a:xfrm>
            <a:off x="2347221" y="4315082"/>
            <a:ext cx="675185" cy="1692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00" dirty="0"/>
              <a:t>Available only with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B9C6ED5-5187-4DE7-B237-5C800F1CA1AD}"/>
              </a:ext>
            </a:extLst>
          </p:cNvPr>
          <p:cNvSpPr txBox="1"/>
          <p:nvPr/>
        </p:nvSpPr>
        <p:spPr>
          <a:xfrm>
            <a:off x="2396397" y="4050700"/>
            <a:ext cx="57099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b="1" dirty="0"/>
              <a:t>L11,LU5,LD1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E86D8F4C-6742-41B5-8F48-BEE0C1786D4C}"/>
              </a:ext>
            </a:extLst>
          </p:cNvPr>
          <p:cNvGrpSpPr/>
          <p:nvPr/>
        </p:nvGrpSpPr>
        <p:grpSpPr>
          <a:xfrm>
            <a:off x="2136525" y="2410289"/>
            <a:ext cx="272832" cy="338554"/>
            <a:chOff x="5873578" y="5235080"/>
            <a:chExt cx="272832" cy="338554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449311EE-262A-4587-97A3-2CD5A5E81808}"/>
                </a:ext>
              </a:extLst>
            </p:cNvPr>
            <p:cNvSpPr/>
            <p:nvPr/>
          </p:nvSpPr>
          <p:spPr>
            <a:xfrm>
              <a:off x="5915104" y="5339706"/>
              <a:ext cx="192722" cy="19509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5427B30-E8A1-429E-84D0-3938AAD53691}"/>
                </a:ext>
              </a:extLst>
            </p:cNvPr>
            <p:cNvSpPr txBox="1"/>
            <p:nvPr/>
          </p:nvSpPr>
          <p:spPr>
            <a:xfrm>
              <a:off x="5873578" y="5235080"/>
              <a:ext cx="27283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x</a:t>
              </a:r>
            </a:p>
          </p:txBody>
        </p:sp>
      </p:grpSp>
      <p:sp>
        <p:nvSpPr>
          <p:cNvPr id="32" name="Arrow: Down 31">
            <a:extLst>
              <a:ext uri="{FF2B5EF4-FFF2-40B4-BE49-F238E27FC236}">
                <a16:creationId xmlns:a16="http://schemas.microsoft.com/office/drawing/2014/main" id="{0A5B812B-3393-4FF6-A8B2-C4D6798B6DFE}"/>
              </a:ext>
            </a:extLst>
          </p:cNvPr>
          <p:cNvSpPr/>
          <p:nvPr/>
        </p:nvSpPr>
        <p:spPr>
          <a:xfrm>
            <a:off x="3789456" y="2565081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39582E9-5811-4B48-BBC3-D78E411D8007}"/>
              </a:ext>
            </a:extLst>
          </p:cNvPr>
          <p:cNvSpPr txBox="1"/>
          <p:nvPr/>
        </p:nvSpPr>
        <p:spPr>
          <a:xfrm>
            <a:off x="2800277" y="4838251"/>
            <a:ext cx="1076543" cy="13234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500" dirty="0">
                <a:solidFill>
                  <a:schemeClr val="bg1"/>
                </a:solidFill>
              </a:rPr>
              <a:t>2000 Lumens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16928F1-8166-4850-9ED0-534ED223DFBA}"/>
              </a:ext>
            </a:extLst>
          </p:cNvPr>
          <p:cNvSpPr txBox="1"/>
          <p:nvPr/>
        </p:nvSpPr>
        <p:spPr>
          <a:xfrm>
            <a:off x="2369343" y="4838886"/>
            <a:ext cx="388894" cy="13234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500" b="1" dirty="0">
                <a:solidFill>
                  <a:schemeClr val="bg1"/>
                </a:solidFill>
              </a:rPr>
              <a:t>2000L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A2DA123-EDBE-40BE-9F67-0E197C2979FC}"/>
              </a:ext>
            </a:extLst>
          </p:cNvPr>
          <p:cNvCxnSpPr>
            <a:cxnSpLocks/>
          </p:cNvCxnSpPr>
          <p:nvPr/>
        </p:nvCxnSpPr>
        <p:spPr>
          <a:xfrm>
            <a:off x="2072168" y="6510742"/>
            <a:ext cx="99263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E9E2858-4C37-4006-ADB3-823A24B23989}"/>
              </a:ext>
            </a:extLst>
          </p:cNvPr>
          <p:cNvCxnSpPr>
            <a:cxnSpLocks/>
          </p:cNvCxnSpPr>
          <p:nvPr/>
        </p:nvCxnSpPr>
        <p:spPr>
          <a:xfrm>
            <a:off x="1924493" y="1970568"/>
            <a:ext cx="1007402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4C23A016-A632-447B-A097-0A9058817B3A}"/>
              </a:ext>
            </a:extLst>
          </p:cNvPr>
          <p:cNvSpPr txBox="1"/>
          <p:nvPr/>
        </p:nvSpPr>
        <p:spPr>
          <a:xfrm>
            <a:off x="4154202" y="2513177"/>
            <a:ext cx="1701134" cy="1846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/>
              <a:t>        DIMMING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569865D-0599-4F4E-A51A-0666DFC95ED8}"/>
              </a:ext>
            </a:extLst>
          </p:cNvPr>
          <p:cNvSpPr txBox="1"/>
          <p:nvPr/>
        </p:nvSpPr>
        <p:spPr>
          <a:xfrm>
            <a:off x="4780792" y="2773632"/>
            <a:ext cx="106959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- 1% Dimming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F98635A-D239-4773-BF07-851DAC63F300}"/>
              </a:ext>
            </a:extLst>
          </p:cNvPr>
          <p:cNvSpPr/>
          <p:nvPr/>
        </p:nvSpPr>
        <p:spPr>
          <a:xfrm>
            <a:off x="4090707" y="2414515"/>
            <a:ext cx="1834552" cy="3046296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0318354-D4B4-4170-BDAE-9A09B885005F}"/>
              </a:ext>
            </a:extLst>
          </p:cNvPr>
          <p:cNvSpPr/>
          <p:nvPr/>
        </p:nvSpPr>
        <p:spPr>
          <a:xfrm>
            <a:off x="4192851" y="2803032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8133B3E-EA4A-4BBA-9225-36C191567F70}"/>
              </a:ext>
            </a:extLst>
          </p:cNvPr>
          <p:cNvSpPr txBox="1"/>
          <p:nvPr/>
        </p:nvSpPr>
        <p:spPr>
          <a:xfrm>
            <a:off x="4349858" y="2774267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L11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B8555D7-20D3-4807-9BBA-40849CD7B9B7}"/>
              </a:ext>
            </a:extLst>
          </p:cNvPr>
          <p:cNvSpPr txBox="1"/>
          <p:nvPr/>
        </p:nvSpPr>
        <p:spPr>
          <a:xfrm>
            <a:off x="4775998" y="2992896"/>
            <a:ext cx="106959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- 10% Dimming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4CB3DB4-EAA9-4DED-BBF7-65F3F4D17C34}"/>
              </a:ext>
            </a:extLst>
          </p:cNvPr>
          <p:cNvSpPr txBox="1"/>
          <p:nvPr/>
        </p:nvSpPr>
        <p:spPr>
          <a:xfrm>
            <a:off x="4345064" y="2993531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LD1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712C9B0-EFB9-49E3-9FD0-F592B56CCC3D}"/>
              </a:ext>
            </a:extLst>
          </p:cNvPr>
          <p:cNvSpPr txBox="1"/>
          <p:nvPr/>
        </p:nvSpPr>
        <p:spPr>
          <a:xfrm>
            <a:off x="4769052" y="3190885"/>
            <a:ext cx="1076543" cy="332399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Lutron Hi-</a:t>
            </a:r>
            <a:r>
              <a:rPr lang="en-US" sz="600" dirty="0" err="1"/>
              <a:t>Lume</a:t>
            </a:r>
            <a:r>
              <a:rPr lang="en-US" sz="600" dirty="0"/>
              <a:t> </a:t>
            </a:r>
            <a:r>
              <a:rPr lang="en-US" sz="600" dirty="0" err="1"/>
              <a:t>EcoSystem</a:t>
            </a:r>
            <a:r>
              <a:rPr lang="en-US" sz="600" dirty="0"/>
              <a:t> (LDE1) - 1% Dimming (Not available with 500L)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5064A61-F593-4D42-B550-E5842078BC29}"/>
              </a:ext>
            </a:extLst>
          </p:cNvPr>
          <p:cNvSpPr txBox="1"/>
          <p:nvPr/>
        </p:nvSpPr>
        <p:spPr>
          <a:xfrm>
            <a:off x="4338118" y="3191520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LH1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0A27692B-599A-43C1-9B92-EDA3D5E9A905}"/>
              </a:ext>
            </a:extLst>
          </p:cNvPr>
          <p:cNvSpPr/>
          <p:nvPr/>
        </p:nvSpPr>
        <p:spPr>
          <a:xfrm>
            <a:off x="4194928" y="3031636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0856839-AEDE-4912-9F5E-4D82CBB2408D}"/>
              </a:ext>
            </a:extLst>
          </p:cNvPr>
          <p:cNvSpPr txBox="1"/>
          <p:nvPr/>
        </p:nvSpPr>
        <p:spPr>
          <a:xfrm>
            <a:off x="4769052" y="3528095"/>
            <a:ext cx="1076543" cy="332399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Lutron 5-Series </a:t>
            </a:r>
            <a:r>
              <a:rPr lang="en-US" sz="600" dirty="0" err="1"/>
              <a:t>EcoSystem</a:t>
            </a:r>
            <a:r>
              <a:rPr lang="en-US" sz="600" dirty="0"/>
              <a:t> (LDE5) - 5% Dimming  (Not available with 500L)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8669A37-7F46-4A18-9EF5-130B4E9CF1B4}"/>
              </a:ext>
            </a:extLst>
          </p:cNvPr>
          <p:cNvSpPr txBox="1"/>
          <p:nvPr/>
        </p:nvSpPr>
        <p:spPr>
          <a:xfrm>
            <a:off x="4338118" y="3528730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LU5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2315272-94FB-4CE7-9AC5-ECA0FC32A024}"/>
              </a:ext>
            </a:extLst>
          </p:cNvPr>
          <p:cNvSpPr/>
          <p:nvPr/>
        </p:nvSpPr>
        <p:spPr>
          <a:xfrm>
            <a:off x="4192851" y="3582959"/>
            <a:ext cx="45719" cy="457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F6F15DC3-0DD8-4CC1-A882-25BF66EDD6FC}"/>
              </a:ext>
            </a:extLst>
          </p:cNvPr>
          <p:cNvSpPr/>
          <p:nvPr/>
        </p:nvSpPr>
        <p:spPr>
          <a:xfrm>
            <a:off x="4199500" y="3235725"/>
            <a:ext cx="45719" cy="457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Arrow: Down 54">
            <a:extLst>
              <a:ext uri="{FF2B5EF4-FFF2-40B4-BE49-F238E27FC236}">
                <a16:creationId xmlns:a16="http://schemas.microsoft.com/office/drawing/2014/main" id="{42D5B15F-4013-4BD5-80A8-BB2736717457}"/>
              </a:ext>
            </a:extLst>
          </p:cNvPr>
          <p:cNvSpPr/>
          <p:nvPr/>
        </p:nvSpPr>
        <p:spPr>
          <a:xfrm>
            <a:off x="5754756" y="2814083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56" name="Arrow: Down 55">
            <a:extLst>
              <a:ext uri="{FF2B5EF4-FFF2-40B4-BE49-F238E27FC236}">
                <a16:creationId xmlns:a16="http://schemas.microsoft.com/office/drawing/2014/main" id="{119AA496-8741-468F-B80E-BF0A3FF46071}"/>
              </a:ext>
            </a:extLst>
          </p:cNvPr>
          <p:cNvSpPr/>
          <p:nvPr/>
        </p:nvSpPr>
        <p:spPr>
          <a:xfrm>
            <a:off x="5759924" y="3039308"/>
            <a:ext cx="58540" cy="73461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57" name="Arrow: Down 56">
            <a:extLst>
              <a:ext uri="{FF2B5EF4-FFF2-40B4-BE49-F238E27FC236}">
                <a16:creationId xmlns:a16="http://schemas.microsoft.com/office/drawing/2014/main" id="{31B912C1-E7A1-4FD2-9448-5BC492F62914}"/>
              </a:ext>
            </a:extLst>
          </p:cNvPr>
          <p:cNvSpPr/>
          <p:nvPr/>
        </p:nvSpPr>
        <p:spPr>
          <a:xfrm>
            <a:off x="5754756" y="3246887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58" name="Arrow: Down 57">
            <a:extLst>
              <a:ext uri="{FF2B5EF4-FFF2-40B4-BE49-F238E27FC236}">
                <a16:creationId xmlns:a16="http://schemas.microsoft.com/office/drawing/2014/main" id="{8BCA4407-1EEE-4C6F-B02B-58E4F8AEE65A}"/>
              </a:ext>
            </a:extLst>
          </p:cNvPr>
          <p:cNvSpPr/>
          <p:nvPr/>
        </p:nvSpPr>
        <p:spPr>
          <a:xfrm rot="10800000">
            <a:off x="5761916" y="3561352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2B3B9C80-1FA0-4A93-B58B-D5222546BEE6}"/>
              </a:ext>
            </a:extLst>
          </p:cNvPr>
          <p:cNvGrpSpPr/>
          <p:nvPr/>
        </p:nvGrpSpPr>
        <p:grpSpPr>
          <a:xfrm>
            <a:off x="4116289" y="2410289"/>
            <a:ext cx="272832" cy="338554"/>
            <a:chOff x="5873578" y="5235080"/>
            <a:chExt cx="272832" cy="338554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3387A366-75CC-4926-9450-CAFACD91968B}"/>
                </a:ext>
              </a:extLst>
            </p:cNvPr>
            <p:cNvSpPr/>
            <p:nvPr/>
          </p:nvSpPr>
          <p:spPr>
            <a:xfrm>
              <a:off x="5915104" y="5339706"/>
              <a:ext cx="192722" cy="19509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026EEF92-7684-4EAC-9700-E3DF83063F14}"/>
                </a:ext>
              </a:extLst>
            </p:cNvPr>
            <p:cNvSpPr txBox="1"/>
            <p:nvPr/>
          </p:nvSpPr>
          <p:spPr>
            <a:xfrm>
              <a:off x="5873578" y="5235080"/>
              <a:ext cx="27283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x</a:t>
              </a:r>
            </a:p>
          </p:txBody>
        </p:sp>
      </p:grpSp>
      <p:sp>
        <p:nvSpPr>
          <p:cNvPr id="69" name="Arrow: Down 68">
            <a:extLst>
              <a:ext uri="{FF2B5EF4-FFF2-40B4-BE49-F238E27FC236}">
                <a16:creationId xmlns:a16="http://schemas.microsoft.com/office/drawing/2014/main" id="{302AD995-4B4A-4546-86B1-788EF2A0297C}"/>
              </a:ext>
            </a:extLst>
          </p:cNvPr>
          <p:cNvSpPr/>
          <p:nvPr/>
        </p:nvSpPr>
        <p:spPr>
          <a:xfrm>
            <a:off x="5769220" y="2565081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D0731BB1-B31F-4F3F-83F3-B5B730CD4E94}"/>
              </a:ext>
            </a:extLst>
          </p:cNvPr>
          <p:cNvSpPr txBox="1"/>
          <p:nvPr/>
        </p:nvSpPr>
        <p:spPr>
          <a:xfrm>
            <a:off x="4080208" y="5759934"/>
            <a:ext cx="1810594" cy="55399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dirty="0"/>
              <a:t>Dimming  (Not available with 500L.</a:t>
            </a:r>
          </a:p>
          <a:p>
            <a:r>
              <a:rPr lang="en-US" sz="600" dirty="0"/>
              <a:t>Lutron 5-Series </a:t>
            </a:r>
            <a:r>
              <a:rPr lang="en-US" sz="600" dirty="0" err="1"/>
              <a:t>EcoSystem</a:t>
            </a:r>
            <a:r>
              <a:rPr lang="en-US" sz="600" dirty="0"/>
              <a:t> (LDE5) - 5% Dimming  (Not available with 500L)</a:t>
            </a:r>
          </a:p>
          <a:p>
            <a:r>
              <a:rPr lang="en-US" sz="600" dirty="0"/>
              <a:t>Lutron 5-Series </a:t>
            </a:r>
            <a:r>
              <a:rPr lang="en-US" sz="600" dirty="0" err="1"/>
              <a:t>EcoSystem</a:t>
            </a:r>
            <a:r>
              <a:rPr lang="en-US" sz="600" dirty="0"/>
              <a:t> (LDE5) - 5% Dimming  (Not available with 500L)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EC6D2ED2-B589-4F87-86CD-75FE88A06FFA}"/>
              </a:ext>
            </a:extLst>
          </p:cNvPr>
          <p:cNvSpPr txBox="1"/>
          <p:nvPr/>
        </p:nvSpPr>
        <p:spPr>
          <a:xfrm>
            <a:off x="4785364" y="3875678"/>
            <a:ext cx="106959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- 1% Dimming</a:t>
            </a:r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41EF594D-1F4D-4610-9AFE-A9D2695B5190}"/>
              </a:ext>
            </a:extLst>
          </p:cNvPr>
          <p:cNvSpPr/>
          <p:nvPr/>
        </p:nvSpPr>
        <p:spPr>
          <a:xfrm>
            <a:off x="4197423" y="3905078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E0F7CA86-C08A-488A-820A-1631D55EF139}"/>
              </a:ext>
            </a:extLst>
          </p:cNvPr>
          <p:cNvSpPr txBox="1"/>
          <p:nvPr/>
        </p:nvSpPr>
        <p:spPr>
          <a:xfrm>
            <a:off x="4354430" y="3876313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L11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71AFC716-5E03-4D08-B7CE-A2981D9C8A5C}"/>
              </a:ext>
            </a:extLst>
          </p:cNvPr>
          <p:cNvSpPr txBox="1"/>
          <p:nvPr/>
        </p:nvSpPr>
        <p:spPr>
          <a:xfrm>
            <a:off x="4780570" y="4094942"/>
            <a:ext cx="106959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- 10% Dimming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F262548A-DFFE-42AA-BDA3-60951EEA60B4}"/>
              </a:ext>
            </a:extLst>
          </p:cNvPr>
          <p:cNvSpPr txBox="1"/>
          <p:nvPr/>
        </p:nvSpPr>
        <p:spPr>
          <a:xfrm>
            <a:off x="4349636" y="4095577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LD1</a:t>
            </a:r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92046720-F46B-40AF-80D8-844C259B47EF}"/>
              </a:ext>
            </a:extLst>
          </p:cNvPr>
          <p:cNvSpPr/>
          <p:nvPr/>
        </p:nvSpPr>
        <p:spPr>
          <a:xfrm>
            <a:off x="4199500" y="4133682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87" name="Arrow: Down 86">
            <a:extLst>
              <a:ext uri="{FF2B5EF4-FFF2-40B4-BE49-F238E27FC236}">
                <a16:creationId xmlns:a16="http://schemas.microsoft.com/office/drawing/2014/main" id="{7D52EBFF-FAA7-44AA-8577-DB9C56D416A1}"/>
              </a:ext>
            </a:extLst>
          </p:cNvPr>
          <p:cNvSpPr/>
          <p:nvPr/>
        </p:nvSpPr>
        <p:spPr>
          <a:xfrm>
            <a:off x="5759328" y="3916129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88" name="Arrow: Down 87">
            <a:extLst>
              <a:ext uri="{FF2B5EF4-FFF2-40B4-BE49-F238E27FC236}">
                <a16:creationId xmlns:a16="http://schemas.microsoft.com/office/drawing/2014/main" id="{9734545E-D8A1-4413-91C0-B84DA57DEF9C}"/>
              </a:ext>
            </a:extLst>
          </p:cNvPr>
          <p:cNvSpPr/>
          <p:nvPr/>
        </p:nvSpPr>
        <p:spPr>
          <a:xfrm>
            <a:off x="5764496" y="4141354"/>
            <a:ext cx="58540" cy="73461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0F6BBFE9-AFBF-4412-8B2C-273A7827359D}"/>
              </a:ext>
            </a:extLst>
          </p:cNvPr>
          <p:cNvSpPr txBox="1"/>
          <p:nvPr/>
        </p:nvSpPr>
        <p:spPr>
          <a:xfrm>
            <a:off x="4784049" y="4318176"/>
            <a:ext cx="106959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- 1% Dimming</a:t>
            </a: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33F53F40-76B0-4B0D-93AF-E16550C4E321}"/>
              </a:ext>
            </a:extLst>
          </p:cNvPr>
          <p:cNvSpPr/>
          <p:nvPr/>
        </p:nvSpPr>
        <p:spPr>
          <a:xfrm>
            <a:off x="4196108" y="4347576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8E200349-8F86-4CD9-845A-E395BA46FE47}"/>
              </a:ext>
            </a:extLst>
          </p:cNvPr>
          <p:cNvSpPr txBox="1"/>
          <p:nvPr/>
        </p:nvSpPr>
        <p:spPr>
          <a:xfrm>
            <a:off x="4353115" y="4318811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L11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1448F2CB-DCA5-4CA4-8947-F33513DFF7EA}"/>
              </a:ext>
            </a:extLst>
          </p:cNvPr>
          <p:cNvSpPr txBox="1"/>
          <p:nvPr/>
        </p:nvSpPr>
        <p:spPr>
          <a:xfrm>
            <a:off x="4779255" y="4537440"/>
            <a:ext cx="106959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- 10% Dimming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E650C285-B214-4AAD-800E-E4B777E0D30E}"/>
              </a:ext>
            </a:extLst>
          </p:cNvPr>
          <p:cNvSpPr txBox="1"/>
          <p:nvPr/>
        </p:nvSpPr>
        <p:spPr>
          <a:xfrm>
            <a:off x="4348321" y="4538075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LD1</a:t>
            </a: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60A0BD81-3239-4F33-80C5-43FC50251186}"/>
              </a:ext>
            </a:extLst>
          </p:cNvPr>
          <p:cNvSpPr/>
          <p:nvPr/>
        </p:nvSpPr>
        <p:spPr>
          <a:xfrm>
            <a:off x="4198185" y="4576180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95" name="Arrow: Down 94">
            <a:extLst>
              <a:ext uri="{FF2B5EF4-FFF2-40B4-BE49-F238E27FC236}">
                <a16:creationId xmlns:a16="http://schemas.microsoft.com/office/drawing/2014/main" id="{DCE22264-B391-442D-AA73-A80A89CD8647}"/>
              </a:ext>
            </a:extLst>
          </p:cNvPr>
          <p:cNvSpPr/>
          <p:nvPr/>
        </p:nvSpPr>
        <p:spPr>
          <a:xfrm>
            <a:off x="5758013" y="4358627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96" name="Arrow: Down 95">
            <a:extLst>
              <a:ext uri="{FF2B5EF4-FFF2-40B4-BE49-F238E27FC236}">
                <a16:creationId xmlns:a16="http://schemas.microsoft.com/office/drawing/2014/main" id="{F3C28383-39B5-435B-AEC9-57302CAC94FF}"/>
              </a:ext>
            </a:extLst>
          </p:cNvPr>
          <p:cNvSpPr/>
          <p:nvPr/>
        </p:nvSpPr>
        <p:spPr>
          <a:xfrm>
            <a:off x="5763181" y="4583852"/>
            <a:ext cx="58540" cy="73461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FBBD5BD-2EF2-4486-8FAA-5165EC336838}"/>
              </a:ext>
            </a:extLst>
          </p:cNvPr>
          <p:cNvSpPr txBox="1"/>
          <p:nvPr/>
        </p:nvSpPr>
        <p:spPr>
          <a:xfrm>
            <a:off x="4783287" y="4754152"/>
            <a:ext cx="106959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- 1% Dimming</a:t>
            </a:r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04E98E8D-3498-4073-A3D7-AAEE0B74263E}"/>
              </a:ext>
            </a:extLst>
          </p:cNvPr>
          <p:cNvSpPr/>
          <p:nvPr/>
        </p:nvSpPr>
        <p:spPr>
          <a:xfrm>
            <a:off x="4195346" y="4783552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6746318C-A3C9-4ED0-8791-E1B3A5784959}"/>
              </a:ext>
            </a:extLst>
          </p:cNvPr>
          <p:cNvSpPr txBox="1"/>
          <p:nvPr/>
        </p:nvSpPr>
        <p:spPr>
          <a:xfrm>
            <a:off x="4352353" y="4754787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L11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ECF023BC-58DD-4734-91ED-33948B59FCDD}"/>
              </a:ext>
            </a:extLst>
          </p:cNvPr>
          <p:cNvSpPr txBox="1"/>
          <p:nvPr/>
        </p:nvSpPr>
        <p:spPr>
          <a:xfrm>
            <a:off x="4778493" y="4973416"/>
            <a:ext cx="106959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- 10% Dimming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6D80F49A-970C-4A8C-BD18-0E431AD19580}"/>
              </a:ext>
            </a:extLst>
          </p:cNvPr>
          <p:cNvSpPr txBox="1"/>
          <p:nvPr/>
        </p:nvSpPr>
        <p:spPr>
          <a:xfrm>
            <a:off x="4347559" y="4974051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LD1</a:t>
            </a:r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DBE89228-8C3C-43D9-AE35-71E92D10127E}"/>
              </a:ext>
            </a:extLst>
          </p:cNvPr>
          <p:cNvSpPr/>
          <p:nvPr/>
        </p:nvSpPr>
        <p:spPr>
          <a:xfrm>
            <a:off x="4197423" y="5012156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103" name="Arrow: Down 102">
            <a:extLst>
              <a:ext uri="{FF2B5EF4-FFF2-40B4-BE49-F238E27FC236}">
                <a16:creationId xmlns:a16="http://schemas.microsoft.com/office/drawing/2014/main" id="{F243E027-875A-472D-BCEE-6CDBA59B8802}"/>
              </a:ext>
            </a:extLst>
          </p:cNvPr>
          <p:cNvSpPr/>
          <p:nvPr/>
        </p:nvSpPr>
        <p:spPr>
          <a:xfrm>
            <a:off x="5757251" y="4794603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104" name="Arrow: Down 103">
            <a:extLst>
              <a:ext uri="{FF2B5EF4-FFF2-40B4-BE49-F238E27FC236}">
                <a16:creationId xmlns:a16="http://schemas.microsoft.com/office/drawing/2014/main" id="{2BFF53D4-BEB4-424D-8791-B08EC7BA739F}"/>
              </a:ext>
            </a:extLst>
          </p:cNvPr>
          <p:cNvSpPr/>
          <p:nvPr/>
        </p:nvSpPr>
        <p:spPr>
          <a:xfrm>
            <a:off x="5762419" y="5019828"/>
            <a:ext cx="58540" cy="73461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781301F7-9211-4B71-A780-E88CA66AB650}"/>
              </a:ext>
            </a:extLst>
          </p:cNvPr>
          <p:cNvCxnSpPr/>
          <p:nvPr/>
        </p:nvCxnSpPr>
        <p:spPr>
          <a:xfrm>
            <a:off x="2110943" y="2340591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88B8C1D1-7872-452E-9ADB-A47FA5314B15}"/>
              </a:ext>
            </a:extLst>
          </p:cNvPr>
          <p:cNvCxnSpPr/>
          <p:nvPr/>
        </p:nvCxnSpPr>
        <p:spPr>
          <a:xfrm>
            <a:off x="4099133" y="2340591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054495C7-15BF-45D3-A810-AD648EE479DC}"/>
              </a:ext>
            </a:extLst>
          </p:cNvPr>
          <p:cNvCxnSpPr/>
          <p:nvPr/>
        </p:nvCxnSpPr>
        <p:spPr>
          <a:xfrm>
            <a:off x="6064440" y="2340591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8EC06896-B551-44F1-9385-9AAF6E301A96}"/>
              </a:ext>
            </a:extLst>
          </p:cNvPr>
          <p:cNvCxnSpPr/>
          <p:nvPr/>
        </p:nvCxnSpPr>
        <p:spPr>
          <a:xfrm>
            <a:off x="8090937" y="2340591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E6C678AC-8562-43F7-A61F-CD751F6ABB00}"/>
              </a:ext>
            </a:extLst>
          </p:cNvPr>
          <p:cNvCxnSpPr/>
          <p:nvPr/>
        </p:nvCxnSpPr>
        <p:spPr>
          <a:xfrm>
            <a:off x="10049391" y="2340591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7FF22E44-CFC1-4557-8A2D-D0355BF51066}"/>
              </a:ext>
            </a:extLst>
          </p:cNvPr>
          <p:cNvCxnSpPr/>
          <p:nvPr/>
        </p:nvCxnSpPr>
        <p:spPr>
          <a:xfrm>
            <a:off x="2110943" y="6928514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B0ACA2E1-74F9-4ECE-A4EA-0505B2C8EB14}"/>
              </a:ext>
            </a:extLst>
          </p:cNvPr>
          <p:cNvCxnSpPr/>
          <p:nvPr/>
        </p:nvCxnSpPr>
        <p:spPr>
          <a:xfrm>
            <a:off x="4099133" y="6928514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A0465209-7905-4B01-BAB1-CFAA369F12B1}"/>
              </a:ext>
            </a:extLst>
          </p:cNvPr>
          <p:cNvCxnSpPr/>
          <p:nvPr/>
        </p:nvCxnSpPr>
        <p:spPr>
          <a:xfrm>
            <a:off x="6064440" y="6928514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922A5B87-194E-4F7B-B045-733C5D3B2035}"/>
              </a:ext>
            </a:extLst>
          </p:cNvPr>
          <p:cNvCxnSpPr/>
          <p:nvPr/>
        </p:nvCxnSpPr>
        <p:spPr>
          <a:xfrm>
            <a:off x="8090937" y="6928514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E5FE2C75-409C-4102-AA6D-A5386C0AB67B}"/>
              </a:ext>
            </a:extLst>
          </p:cNvPr>
          <p:cNvCxnSpPr/>
          <p:nvPr/>
        </p:nvCxnSpPr>
        <p:spPr>
          <a:xfrm>
            <a:off x="10049391" y="6928514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ectangle 134">
            <a:extLst>
              <a:ext uri="{FF2B5EF4-FFF2-40B4-BE49-F238E27FC236}">
                <a16:creationId xmlns:a16="http://schemas.microsoft.com/office/drawing/2014/main" id="{5F519A08-F9D1-463F-B8AC-EE2B7B37BE66}"/>
              </a:ext>
            </a:extLst>
          </p:cNvPr>
          <p:cNvSpPr/>
          <p:nvPr/>
        </p:nvSpPr>
        <p:spPr>
          <a:xfrm>
            <a:off x="1924494" y="1596788"/>
            <a:ext cx="10294546" cy="892769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57CFA826-05C1-4149-AA7B-87EF2ED57477}"/>
              </a:ext>
            </a:extLst>
          </p:cNvPr>
          <p:cNvSpPr txBox="1"/>
          <p:nvPr/>
        </p:nvSpPr>
        <p:spPr>
          <a:xfrm>
            <a:off x="30335" y="3401898"/>
            <a:ext cx="91563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FFC000"/>
                </a:solidFill>
              </a:rPr>
              <a:t>Radio (default</a:t>
            </a:r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A9F184CA-CADD-4A63-9CFD-4DB63AAB0C4D}"/>
              </a:ext>
            </a:extLst>
          </p:cNvPr>
          <p:cNvSpPr/>
          <p:nvPr/>
        </p:nvSpPr>
        <p:spPr>
          <a:xfrm>
            <a:off x="1338356" y="3433332"/>
            <a:ext cx="90327" cy="8389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ounded Rectangle 2">
            <a:extLst>
              <a:ext uri="{FF2B5EF4-FFF2-40B4-BE49-F238E27FC236}">
                <a16:creationId xmlns:a16="http://schemas.microsoft.com/office/drawing/2014/main" id="{7B94A01A-EC34-4157-A63B-5B20E4C24966}"/>
              </a:ext>
            </a:extLst>
          </p:cNvPr>
          <p:cNvSpPr/>
          <p:nvPr/>
        </p:nvSpPr>
        <p:spPr>
          <a:xfrm>
            <a:off x="1338357" y="3685461"/>
            <a:ext cx="87072" cy="83893"/>
          </a:xfrm>
          <a:prstGeom prst="round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AC700FD6-10B5-4F50-91DE-EA201FF4FDA1}"/>
              </a:ext>
            </a:extLst>
          </p:cNvPr>
          <p:cNvSpPr/>
          <p:nvPr/>
        </p:nvSpPr>
        <p:spPr>
          <a:xfrm>
            <a:off x="1213542" y="3327087"/>
            <a:ext cx="321770" cy="119264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val 140">
            <a:extLst>
              <a:ext uri="{FF2B5EF4-FFF2-40B4-BE49-F238E27FC236}">
                <a16:creationId xmlns:a16="http://schemas.microsoft.com/office/drawing/2014/main" id="{D887FF5F-4F54-4CF8-BB2E-90DEFB6A840D}"/>
              </a:ext>
            </a:extLst>
          </p:cNvPr>
          <p:cNvSpPr/>
          <p:nvPr/>
        </p:nvSpPr>
        <p:spPr>
          <a:xfrm>
            <a:off x="1335101" y="3969641"/>
            <a:ext cx="90327" cy="83893"/>
          </a:xfrm>
          <a:prstGeom prst="ellipse">
            <a:avLst/>
          </a:prstGeom>
          <a:solidFill>
            <a:srgbClr val="FFC000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ounded Rectangle 83">
            <a:extLst>
              <a:ext uri="{FF2B5EF4-FFF2-40B4-BE49-F238E27FC236}">
                <a16:creationId xmlns:a16="http://schemas.microsoft.com/office/drawing/2014/main" id="{E68DAE3F-18EE-4D31-980C-15690457BFA7}"/>
              </a:ext>
            </a:extLst>
          </p:cNvPr>
          <p:cNvSpPr/>
          <p:nvPr/>
        </p:nvSpPr>
        <p:spPr>
          <a:xfrm>
            <a:off x="1341358" y="4260973"/>
            <a:ext cx="87326" cy="83893"/>
          </a:xfrm>
          <a:prstGeom prst="roundRect">
            <a:avLst/>
          </a:prstGeom>
          <a:solidFill>
            <a:srgbClr val="FFC000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D14A0A43-EB9E-41E2-9429-E8F91EFD2D72}"/>
              </a:ext>
            </a:extLst>
          </p:cNvPr>
          <p:cNvSpPr txBox="1"/>
          <p:nvPr/>
        </p:nvSpPr>
        <p:spPr>
          <a:xfrm>
            <a:off x="10929" y="3646324"/>
            <a:ext cx="5261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FFC000"/>
                </a:solidFill>
              </a:rPr>
              <a:t>option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0F9398CD-2B57-4D63-9B3A-44B5ACBEAD1C}"/>
              </a:ext>
            </a:extLst>
          </p:cNvPr>
          <p:cNvSpPr txBox="1"/>
          <p:nvPr/>
        </p:nvSpPr>
        <p:spPr>
          <a:xfrm>
            <a:off x="25974" y="3919214"/>
            <a:ext cx="11512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FFC000"/>
                </a:solidFill>
              </a:rPr>
              <a:t>Radio with custom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BAAE8B58-0A47-447A-B9A0-60505528AA0E}"/>
              </a:ext>
            </a:extLst>
          </p:cNvPr>
          <p:cNvSpPr txBox="1"/>
          <p:nvPr/>
        </p:nvSpPr>
        <p:spPr>
          <a:xfrm>
            <a:off x="6568" y="4163640"/>
            <a:ext cx="12170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FFC000"/>
                </a:solidFill>
              </a:rPr>
              <a:t>Option with custom</a:t>
            </a:r>
          </a:p>
        </p:txBody>
      </p: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7D653359-D669-495E-BCFA-FF2EEDCEC812}"/>
              </a:ext>
            </a:extLst>
          </p:cNvPr>
          <p:cNvCxnSpPr/>
          <p:nvPr/>
        </p:nvCxnSpPr>
        <p:spPr>
          <a:xfrm flipV="1">
            <a:off x="1496961" y="3031636"/>
            <a:ext cx="635687" cy="4454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Oval 158">
            <a:extLst>
              <a:ext uri="{FF2B5EF4-FFF2-40B4-BE49-F238E27FC236}">
                <a16:creationId xmlns:a16="http://schemas.microsoft.com/office/drawing/2014/main" id="{FBB686B3-BCA8-4A6C-86DB-27EADC92AF3B}"/>
              </a:ext>
            </a:extLst>
          </p:cNvPr>
          <p:cNvSpPr/>
          <p:nvPr/>
        </p:nvSpPr>
        <p:spPr>
          <a:xfrm>
            <a:off x="2223048" y="4880919"/>
            <a:ext cx="54864" cy="5486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B3AEED56-A5C4-4AD5-8147-5CA9E265B34F}"/>
              </a:ext>
            </a:extLst>
          </p:cNvPr>
          <p:cNvSpPr txBox="1"/>
          <p:nvPr/>
        </p:nvSpPr>
        <p:spPr>
          <a:xfrm>
            <a:off x="3656802" y="4023793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822E5D2F-0E6A-4FA7-91C3-A689CB55FF31}"/>
              </a:ext>
            </a:extLst>
          </p:cNvPr>
          <p:cNvSpPr txBox="1"/>
          <p:nvPr/>
        </p:nvSpPr>
        <p:spPr>
          <a:xfrm>
            <a:off x="3688405" y="4489167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B050"/>
                </a:solidFill>
              </a:rPr>
              <a:t>+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B1A801A7-7872-4CE5-BCD5-5F413CB510BE}"/>
              </a:ext>
            </a:extLst>
          </p:cNvPr>
          <p:cNvSpPr txBox="1"/>
          <p:nvPr/>
        </p:nvSpPr>
        <p:spPr>
          <a:xfrm>
            <a:off x="2392405" y="4489806"/>
            <a:ext cx="304892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b="1" dirty="0"/>
              <a:t>LU5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EDFDAA1C-F593-4931-B536-EF0189D9B7C7}"/>
              </a:ext>
            </a:extLst>
          </p:cNvPr>
          <p:cNvSpPr txBox="1"/>
          <p:nvPr/>
        </p:nvSpPr>
        <p:spPr>
          <a:xfrm>
            <a:off x="1912541" y="10951041"/>
            <a:ext cx="5283340" cy="36933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dirty="0"/>
              <a:t>Dimming  (Not available with 500L.</a:t>
            </a:r>
          </a:p>
          <a:p>
            <a:r>
              <a:rPr lang="en-US" sz="600" dirty="0"/>
              <a:t>Lutron 5-Series </a:t>
            </a:r>
            <a:r>
              <a:rPr lang="en-US" sz="600" dirty="0" err="1"/>
              <a:t>EcoSystem</a:t>
            </a:r>
            <a:r>
              <a:rPr lang="en-US" sz="600" dirty="0"/>
              <a:t> (LDE5) - 5% Dimming  (Not available with 500L)</a:t>
            </a:r>
          </a:p>
          <a:p>
            <a:r>
              <a:rPr lang="en-US" sz="600" dirty="0"/>
              <a:t>Lutron 5-Series </a:t>
            </a:r>
            <a:r>
              <a:rPr lang="en-US" sz="600" dirty="0" err="1"/>
              <a:t>EcoSystem</a:t>
            </a:r>
            <a:r>
              <a:rPr lang="en-US" sz="600" dirty="0"/>
              <a:t> (LDE5) - 5% Dimming  (Not available with 500L)</a:t>
            </a:r>
          </a:p>
        </p:txBody>
      </p: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78ABD89D-53DA-4BCA-B6F1-262C4A6E3549}"/>
              </a:ext>
            </a:extLst>
          </p:cNvPr>
          <p:cNvGrpSpPr/>
          <p:nvPr/>
        </p:nvGrpSpPr>
        <p:grpSpPr>
          <a:xfrm>
            <a:off x="4080208" y="5510581"/>
            <a:ext cx="1559398" cy="233956"/>
            <a:chOff x="2184414" y="6126057"/>
            <a:chExt cx="1559398" cy="233956"/>
          </a:xfrm>
        </p:grpSpPr>
        <p:pic>
          <p:nvPicPr>
            <p:cNvPr id="185" name="Picture 184">
              <a:extLst>
                <a:ext uri="{FF2B5EF4-FFF2-40B4-BE49-F238E27FC236}">
                  <a16:creationId xmlns:a16="http://schemas.microsoft.com/office/drawing/2014/main" id="{FA99AB10-7C70-4221-898C-13FFC345313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79130" b="71251"/>
            <a:stretch/>
          </p:blipFill>
          <p:spPr>
            <a:xfrm>
              <a:off x="2184414" y="6126057"/>
              <a:ext cx="443298" cy="232756"/>
            </a:xfrm>
            <a:prstGeom prst="rect">
              <a:avLst/>
            </a:prstGeom>
          </p:spPr>
        </p:pic>
        <p:pic>
          <p:nvPicPr>
            <p:cNvPr id="186" name="Picture 185">
              <a:extLst>
                <a:ext uri="{FF2B5EF4-FFF2-40B4-BE49-F238E27FC236}">
                  <a16:creationId xmlns:a16="http://schemas.microsoft.com/office/drawing/2014/main" id="{DB839CA6-E4F1-4CEE-ADA7-316EE205B7E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44767" t="26239" r="28033" b="47761"/>
            <a:stretch/>
          </p:blipFill>
          <p:spPr>
            <a:xfrm>
              <a:off x="3166065" y="6143719"/>
              <a:ext cx="577747" cy="210499"/>
            </a:xfrm>
            <a:prstGeom prst="rect">
              <a:avLst/>
            </a:prstGeom>
          </p:spPr>
        </p:pic>
        <p:pic>
          <p:nvPicPr>
            <p:cNvPr id="187" name="Picture 186">
              <a:extLst>
                <a:ext uri="{FF2B5EF4-FFF2-40B4-BE49-F238E27FC236}">
                  <a16:creationId xmlns:a16="http://schemas.microsoft.com/office/drawing/2014/main" id="{615B52DF-D920-4E11-8A57-9771418BD77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2802" t="-114" r="55211" b="74114"/>
            <a:stretch/>
          </p:blipFill>
          <p:spPr>
            <a:xfrm>
              <a:off x="2642279" y="6127032"/>
              <a:ext cx="254609" cy="210496"/>
            </a:xfrm>
            <a:prstGeom prst="rect">
              <a:avLst/>
            </a:prstGeom>
          </p:spPr>
        </p:pic>
        <p:pic>
          <p:nvPicPr>
            <p:cNvPr id="188" name="Picture 187">
              <a:extLst>
                <a:ext uri="{FF2B5EF4-FFF2-40B4-BE49-F238E27FC236}">
                  <a16:creationId xmlns:a16="http://schemas.microsoft.com/office/drawing/2014/main" id="{49396570-9C2D-4E97-99E1-F0BA792FEAC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68842" t="2579" r="19171" b="71421"/>
            <a:stretch/>
          </p:blipFill>
          <p:spPr>
            <a:xfrm>
              <a:off x="2889588" y="6149517"/>
              <a:ext cx="254609" cy="210496"/>
            </a:xfrm>
            <a:prstGeom prst="rect">
              <a:avLst/>
            </a:prstGeom>
          </p:spPr>
        </p:pic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E7AAFD15-BE57-491A-A03E-2C807E37ED20}"/>
              </a:ext>
            </a:extLst>
          </p:cNvPr>
          <p:cNvGrpSpPr/>
          <p:nvPr/>
        </p:nvGrpSpPr>
        <p:grpSpPr>
          <a:xfrm>
            <a:off x="1891505" y="10694854"/>
            <a:ext cx="1559398" cy="233956"/>
            <a:chOff x="2184414" y="6126057"/>
            <a:chExt cx="1559398" cy="233956"/>
          </a:xfrm>
        </p:grpSpPr>
        <p:pic>
          <p:nvPicPr>
            <p:cNvPr id="200" name="Picture 199">
              <a:extLst>
                <a:ext uri="{FF2B5EF4-FFF2-40B4-BE49-F238E27FC236}">
                  <a16:creationId xmlns:a16="http://schemas.microsoft.com/office/drawing/2014/main" id="{EF26E082-2DC7-4E98-97B9-2B9A007B136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79130" b="71251"/>
            <a:stretch/>
          </p:blipFill>
          <p:spPr>
            <a:xfrm>
              <a:off x="2184414" y="6126057"/>
              <a:ext cx="443298" cy="232756"/>
            </a:xfrm>
            <a:prstGeom prst="rect">
              <a:avLst/>
            </a:prstGeom>
          </p:spPr>
        </p:pic>
        <p:pic>
          <p:nvPicPr>
            <p:cNvPr id="201" name="Picture 200">
              <a:extLst>
                <a:ext uri="{FF2B5EF4-FFF2-40B4-BE49-F238E27FC236}">
                  <a16:creationId xmlns:a16="http://schemas.microsoft.com/office/drawing/2014/main" id="{9EF96E0D-443E-4D4C-9561-0A7B724C4B4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44767" t="26239" r="28033" b="47761"/>
            <a:stretch/>
          </p:blipFill>
          <p:spPr>
            <a:xfrm>
              <a:off x="3166065" y="6143719"/>
              <a:ext cx="577747" cy="210499"/>
            </a:xfrm>
            <a:prstGeom prst="rect">
              <a:avLst/>
            </a:prstGeom>
          </p:spPr>
        </p:pic>
        <p:pic>
          <p:nvPicPr>
            <p:cNvPr id="202" name="Picture 201">
              <a:extLst>
                <a:ext uri="{FF2B5EF4-FFF2-40B4-BE49-F238E27FC236}">
                  <a16:creationId xmlns:a16="http://schemas.microsoft.com/office/drawing/2014/main" id="{F4C2CD43-8648-4511-BD25-0E69FA45179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2802" t="-114" r="55211" b="74114"/>
            <a:stretch/>
          </p:blipFill>
          <p:spPr>
            <a:xfrm>
              <a:off x="2642279" y="6127032"/>
              <a:ext cx="254609" cy="210496"/>
            </a:xfrm>
            <a:prstGeom prst="rect">
              <a:avLst/>
            </a:prstGeom>
          </p:spPr>
        </p:pic>
        <p:pic>
          <p:nvPicPr>
            <p:cNvPr id="203" name="Picture 202">
              <a:extLst>
                <a:ext uri="{FF2B5EF4-FFF2-40B4-BE49-F238E27FC236}">
                  <a16:creationId xmlns:a16="http://schemas.microsoft.com/office/drawing/2014/main" id="{58A8E93D-6ABF-4EAD-BA63-4F13391CC4B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68842" t="2579" r="19171" b="71421"/>
            <a:stretch/>
          </p:blipFill>
          <p:spPr>
            <a:xfrm>
              <a:off x="2889588" y="6149517"/>
              <a:ext cx="254609" cy="210496"/>
            </a:xfrm>
            <a:prstGeom prst="rect">
              <a:avLst/>
            </a:prstGeom>
          </p:spPr>
        </p:pic>
      </p:grp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3B586F18-160D-4977-B9A9-E714B6626A8C}"/>
              </a:ext>
            </a:extLst>
          </p:cNvPr>
          <p:cNvCxnSpPr/>
          <p:nvPr/>
        </p:nvCxnSpPr>
        <p:spPr>
          <a:xfrm>
            <a:off x="2110943" y="2340591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BD7F5EB6-C862-48B0-9C8F-93ECBD60307A}"/>
              </a:ext>
            </a:extLst>
          </p:cNvPr>
          <p:cNvCxnSpPr/>
          <p:nvPr/>
        </p:nvCxnSpPr>
        <p:spPr>
          <a:xfrm>
            <a:off x="4099133" y="2340591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FBB8BD1F-D912-4ABC-9873-7CD17688323F}"/>
              </a:ext>
            </a:extLst>
          </p:cNvPr>
          <p:cNvCxnSpPr/>
          <p:nvPr/>
        </p:nvCxnSpPr>
        <p:spPr>
          <a:xfrm>
            <a:off x="6064440" y="2340591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>
            <a:extLst>
              <a:ext uri="{FF2B5EF4-FFF2-40B4-BE49-F238E27FC236}">
                <a16:creationId xmlns:a16="http://schemas.microsoft.com/office/drawing/2014/main" id="{D9DAC442-666B-4BCF-A347-3A6D77B3D69B}"/>
              </a:ext>
            </a:extLst>
          </p:cNvPr>
          <p:cNvSpPr txBox="1"/>
          <p:nvPr/>
        </p:nvSpPr>
        <p:spPr>
          <a:xfrm>
            <a:off x="2103128" y="2080136"/>
            <a:ext cx="5795864" cy="1846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/>
              <a:t>        Control System &amp; Dimming Level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BC9F5A0B-BD9F-4940-87B9-8A42AB251D67}"/>
              </a:ext>
            </a:extLst>
          </p:cNvPr>
          <p:cNvSpPr txBox="1"/>
          <p:nvPr/>
        </p:nvSpPr>
        <p:spPr>
          <a:xfrm>
            <a:off x="6047353" y="6623210"/>
            <a:ext cx="3878135" cy="1846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/>
              <a:t>Housing</a:t>
            </a:r>
          </a:p>
        </p:txBody>
      </p:sp>
      <p:sp>
        <p:nvSpPr>
          <p:cNvPr id="152" name="Isosceles Triangle 151">
            <a:extLst>
              <a:ext uri="{FF2B5EF4-FFF2-40B4-BE49-F238E27FC236}">
                <a16:creationId xmlns:a16="http://schemas.microsoft.com/office/drawing/2014/main" id="{4D67809A-F402-4107-97CA-700A596B0D30}"/>
              </a:ext>
            </a:extLst>
          </p:cNvPr>
          <p:cNvSpPr/>
          <p:nvPr/>
        </p:nvSpPr>
        <p:spPr>
          <a:xfrm rot="10800000">
            <a:off x="9741691" y="6696513"/>
            <a:ext cx="88330" cy="48080"/>
          </a:xfrm>
          <a:prstGeom prst="triangl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41200B9-7112-4ACB-83D3-91A77C376854}"/>
              </a:ext>
            </a:extLst>
          </p:cNvPr>
          <p:cNvSpPr txBox="1"/>
          <p:nvPr/>
        </p:nvSpPr>
        <p:spPr>
          <a:xfrm>
            <a:off x="9427826" y="6576748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2</a:t>
            </a:r>
          </a:p>
        </p:txBody>
      </p:sp>
      <p:sp>
        <p:nvSpPr>
          <p:cNvPr id="155" name="Isosceles Triangle 154">
            <a:extLst>
              <a:ext uri="{FF2B5EF4-FFF2-40B4-BE49-F238E27FC236}">
                <a16:creationId xmlns:a16="http://schemas.microsoft.com/office/drawing/2014/main" id="{F81730C8-D72E-4F66-8821-5B27A82FC150}"/>
              </a:ext>
            </a:extLst>
          </p:cNvPr>
          <p:cNvSpPr/>
          <p:nvPr/>
        </p:nvSpPr>
        <p:spPr>
          <a:xfrm rot="10800000">
            <a:off x="7733831" y="2161765"/>
            <a:ext cx="88330" cy="48080"/>
          </a:xfrm>
          <a:prstGeom prst="triangl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E1F49006-FF24-4930-8304-62C51C34C959}"/>
              </a:ext>
            </a:extLst>
          </p:cNvPr>
          <p:cNvSpPr txBox="1"/>
          <p:nvPr/>
        </p:nvSpPr>
        <p:spPr>
          <a:xfrm>
            <a:off x="7419966" y="2042000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3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9F5F3EE1-F2EC-4D5F-8554-2830528C16BB}"/>
              </a:ext>
            </a:extLst>
          </p:cNvPr>
          <p:cNvSpPr/>
          <p:nvPr/>
        </p:nvSpPr>
        <p:spPr>
          <a:xfrm>
            <a:off x="12438348" y="1911892"/>
            <a:ext cx="754656" cy="10810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4FFDC643-2F6E-4576-8C03-34663B0598F2}"/>
              </a:ext>
            </a:extLst>
          </p:cNvPr>
          <p:cNvSpPr txBox="1"/>
          <p:nvPr/>
        </p:nvSpPr>
        <p:spPr>
          <a:xfrm>
            <a:off x="12446483" y="1531252"/>
            <a:ext cx="459620" cy="1846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/>
              <a:t>        </a:t>
            </a:r>
          </a:p>
        </p:txBody>
      </p:sp>
      <p:sp>
        <p:nvSpPr>
          <p:cNvPr id="166" name="Isosceles Triangle 165">
            <a:extLst>
              <a:ext uri="{FF2B5EF4-FFF2-40B4-BE49-F238E27FC236}">
                <a16:creationId xmlns:a16="http://schemas.microsoft.com/office/drawing/2014/main" id="{129FC93C-3039-4000-B2D2-3D3A3073FB56}"/>
              </a:ext>
            </a:extLst>
          </p:cNvPr>
          <p:cNvSpPr/>
          <p:nvPr/>
        </p:nvSpPr>
        <p:spPr>
          <a:xfrm rot="10800000">
            <a:off x="12767554" y="1612236"/>
            <a:ext cx="88330" cy="48080"/>
          </a:xfrm>
          <a:prstGeom prst="triangl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1526C5AE-6366-4E61-A746-FFFA92DFF957}"/>
              </a:ext>
            </a:extLst>
          </p:cNvPr>
          <p:cNvSpPr txBox="1"/>
          <p:nvPr/>
        </p:nvSpPr>
        <p:spPr>
          <a:xfrm>
            <a:off x="12453689" y="1492471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0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69C34C5-B4F6-4290-ABF2-A17450990092}"/>
              </a:ext>
            </a:extLst>
          </p:cNvPr>
          <p:cNvGrpSpPr/>
          <p:nvPr/>
        </p:nvGrpSpPr>
        <p:grpSpPr>
          <a:xfrm>
            <a:off x="3618138" y="5068326"/>
            <a:ext cx="343364" cy="369332"/>
            <a:chOff x="3618138" y="5068326"/>
            <a:chExt cx="343364" cy="369332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3010C09A-C8E6-4C23-B52A-F10D7AB32C64}"/>
                </a:ext>
              </a:extLst>
            </p:cNvPr>
            <p:cNvSpPr/>
            <p:nvPr/>
          </p:nvSpPr>
          <p:spPr>
            <a:xfrm>
              <a:off x="3685949" y="5210915"/>
              <a:ext cx="207013" cy="19910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8E615ADF-4364-4B4E-80FF-7AA2DF74F778}"/>
                </a:ext>
              </a:extLst>
            </p:cNvPr>
            <p:cNvSpPr txBox="1"/>
            <p:nvPr/>
          </p:nvSpPr>
          <p:spPr>
            <a:xfrm>
              <a:off x="3618138" y="5068326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</p:grp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0C4CC2E2-B703-4938-885F-2A4354274156}"/>
              </a:ext>
            </a:extLst>
          </p:cNvPr>
          <p:cNvGrpSpPr/>
          <p:nvPr/>
        </p:nvGrpSpPr>
        <p:grpSpPr>
          <a:xfrm>
            <a:off x="5590321" y="5073342"/>
            <a:ext cx="343364" cy="369332"/>
            <a:chOff x="3618138" y="5068326"/>
            <a:chExt cx="343364" cy="369332"/>
          </a:xfrm>
        </p:grpSpPr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F9E397E1-1009-461D-9B1E-AE1D0BD43518}"/>
                </a:ext>
              </a:extLst>
            </p:cNvPr>
            <p:cNvSpPr/>
            <p:nvPr/>
          </p:nvSpPr>
          <p:spPr>
            <a:xfrm>
              <a:off x="3685949" y="5210915"/>
              <a:ext cx="207013" cy="19910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E78030CC-8BB7-4FCF-89D0-AA6E13C53A19}"/>
                </a:ext>
              </a:extLst>
            </p:cNvPr>
            <p:cNvSpPr txBox="1"/>
            <p:nvPr/>
          </p:nvSpPr>
          <p:spPr>
            <a:xfrm>
              <a:off x="3618138" y="5068326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</p:grpSp>
      <p:sp>
        <p:nvSpPr>
          <p:cNvPr id="175" name="TextBox 174">
            <a:extLst>
              <a:ext uri="{FF2B5EF4-FFF2-40B4-BE49-F238E27FC236}">
                <a16:creationId xmlns:a16="http://schemas.microsoft.com/office/drawing/2014/main" id="{BDE49133-DA7B-40C1-B796-6D9477983B48}"/>
              </a:ext>
            </a:extLst>
          </p:cNvPr>
          <p:cNvSpPr txBox="1"/>
          <p:nvPr/>
        </p:nvSpPr>
        <p:spPr>
          <a:xfrm>
            <a:off x="10042185" y="2089146"/>
            <a:ext cx="459620" cy="1846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/>
              <a:t>        </a:t>
            </a:r>
          </a:p>
        </p:txBody>
      </p:sp>
      <p:sp>
        <p:nvSpPr>
          <p:cNvPr id="176" name="Isosceles Triangle 175">
            <a:extLst>
              <a:ext uri="{FF2B5EF4-FFF2-40B4-BE49-F238E27FC236}">
                <a16:creationId xmlns:a16="http://schemas.microsoft.com/office/drawing/2014/main" id="{20B71CC1-471D-41CE-9AB9-0CEF7009DC47}"/>
              </a:ext>
            </a:extLst>
          </p:cNvPr>
          <p:cNvSpPr/>
          <p:nvPr/>
        </p:nvSpPr>
        <p:spPr>
          <a:xfrm rot="10800000">
            <a:off x="10363256" y="2170130"/>
            <a:ext cx="88330" cy="48080"/>
          </a:xfrm>
          <a:prstGeom prst="triangl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2D9E18D4-F56B-4030-B7BF-12083996CBB5}"/>
              </a:ext>
            </a:extLst>
          </p:cNvPr>
          <p:cNvSpPr txBox="1"/>
          <p:nvPr/>
        </p:nvSpPr>
        <p:spPr>
          <a:xfrm>
            <a:off x="10049391" y="2050365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0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CB81BDD2-7D6B-421F-8724-0A3EAD62B59D}"/>
              </a:ext>
            </a:extLst>
          </p:cNvPr>
          <p:cNvSpPr txBox="1"/>
          <p:nvPr/>
        </p:nvSpPr>
        <p:spPr>
          <a:xfrm>
            <a:off x="2190445" y="7124268"/>
            <a:ext cx="1701134" cy="1846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/>
              <a:t>        CONTROLS</a:t>
            </a: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93442362-5D4D-4D8F-84AA-556D7576A573}"/>
              </a:ext>
            </a:extLst>
          </p:cNvPr>
          <p:cNvSpPr/>
          <p:nvPr/>
        </p:nvSpPr>
        <p:spPr>
          <a:xfrm>
            <a:off x="2126950" y="7025606"/>
            <a:ext cx="1834552" cy="3044852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BA37DA51-F402-4624-8288-C422E744A4F2}"/>
              </a:ext>
            </a:extLst>
          </p:cNvPr>
          <p:cNvSpPr/>
          <p:nvPr/>
        </p:nvSpPr>
        <p:spPr>
          <a:xfrm>
            <a:off x="2391751" y="7322103"/>
            <a:ext cx="1517218" cy="418899"/>
          </a:xfrm>
          <a:prstGeom prst="rect">
            <a:avLst/>
          </a:prstGeom>
          <a:solidFill>
            <a:srgbClr val="FF0000">
              <a:alpha val="18000"/>
            </a:srgb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AD905757-8281-4A2C-8276-08573AB60E45}"/>
              </a:ext>
            </a:extLst>
          </p:cNvPr>
          <p:cNvSpPr/>
          <p:nvPr/>
        </p:nvSpPr>
        <p:spPr>
          <a:xfrm>
            <a:off x="2442755" y="7521403"/>
            <a:ext cx="1303107" cy="18133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BEAE1E8E-39FF-43D3-992A-D370AB2E9C64}"/>
              </a:ext>
            </a:extLst>
          </p:cNvPr>
          <p:cNvSpPr/>
          <p:nvPr/>
        </p:nvSpPr>
        <p:spPr>
          <a:xfrm>
            <a:off x="2391751" y="7332559"/>
            <a:ext cx="758541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" dirty="0"/>
              <a:t>Not Available with</a:t>
            </a:r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86B1E3BD-A8B3-4DF6-8E68-340F328B924D}"/>
              </a:ext>
            </a:extLst>
          </p:cNvPr>
          <p:cNvSpPr/>
          <p:nvPr/>
        </p:nvSpPr>
        <p:spPr>
          <a:xfrm>
            <a:off x="2405399" y="7771858"/>
            <a:ext cx="1510272" cy="418899"/>
          </a:xfrm>
          <a:prstGeom prst="rect">
            <a:avLst/>
          </a:prstGeom>
          <a:solidFill>
            <a:srgbClr val="00B050">
              <a:alpha val="18000"/>
            </a:srgb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10163D56-8EF4-4DE0-A90E-1DDF9F28BCB4}"/>
              </a:ext>
            </a:extLst>
          </p:cNvPr>
          <p:cNvSpPr/>
          <p:nvPr/>
        </p:nvSpPr>
        <p:spPr>
          <a:xfrm>
            <a:off x="2449457" y="7971158"/>
            <a:ext cx="1292168" cy="1045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0BDE5D73-4F12-4D17-87CB-7F2E06187F5C}"/>
              </a:ext>
            </a:extLst>
          </p:cNvPr>
          <p:cNvSpPr/>
          <p:nvPr/>
        </p:nvSpPr>
        <p:spPr>
          <a:xfrm>
            <a:off x="2380618" y="7781072"/>
            <a:ext cx="675185" cy="1692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00" dirty="0"/>
              <a:t>Available only with</a:t>
            </a:r>
          </a:p>
        </p:txBody>
      </p: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B23DE258-7925-4A6D-B932-FA0198A1F809}"/>
              </a:ext>
            </a:extLst>
          </p:cNvPr>
          <p:cNvGrpSpPr/>
          <p:nvPr/>
        </p:nvGrpSpPr>
        <p:grpSpPr>
          <a:xfrm>
            <a:off x="2152532" y="7021380"/>
            <a:ext cx="272832" cy="338554"/>
            <a:chOff x="5873578" y="5235080"/>
            <a:chExt cx="272832" cy="338554"/>
          </a:xfrm>
        </p:grpSpPr>
        <p:sp>
          <p:nvSpPr>
            <p:cNvPr id="225" name="Rectangle 224">
              <a:extLst>
                <a:ext uri="{FF2B5EF4-FFF2-40B4-BE49-F238E27FC236}">
                  <a16:creationId xmlns:a16="http://schemas.microsoft.com/office/drawing/2014/main" id="{0564A864-9001-4046-8535-C4D7E59161C9}"/>
                </a:ext>
              </a:extLst>
            </p:cNvPr>
            <p:cNvSpPr/>
            <p:nvPr/>
          </p:nvSpPr>
          <p:spPr>
            <a:xfrm>
              <a:off x="5915104" y="5339706"/>
              <a:ext cx="192722" cy="19509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726BBEC3-F57F-4CF6-A4FE-6C2FE236180C}"/>
                </a:ext>
              </a:extLst>
            </p:cNvPr>
            <p:cNvSpPr txBox="1"/>
            <p:nvPr/>
          </p:nvSpPr>
          <p:spPr>
            <a:xfrm>
              <a:off x="5873578" y="5235080"/>
              <a:ext cx="27283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x</a:t>
              </a:r>
            </a:p>
          </p:txBody>
        </p:sp>
      </p:grpSp>
      <p:sp>
        <p:nvSpPr>
          <p:cNvPr id="227" name="Arrow: Down 226">
            <a:extLst>
              <a:ext uri="{FF2B5EF4-FFF2-40B4-BE49-F238E27FC236}">
                <a16:creationId xmlns:a16="http://schemas.microsoft.com/office/drawing/2014/main" id="{08C86ED8-D937-427E-A161-B58E1E75647C}"/>
              </a:ext>
            </a:extLst>
          </p:cNvPr>
          <p:cNvSpPr/>
          <p:nvPr/>
        </p:nvSpPr>
        <p:spPr>
          <a:xfrm>
            <a:off x="3805463" y="7176172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232" name="TextBox 231">
            <a:extLst>
              <a:ext uri="{FF2B5EF4-FFF2-40B4-BE49-F238E27FC236}">
                <a16:creationId xmlns:a16="http://schemas.microsoft.com/office/drawing/2014/main" id="{ADC8A4C9-B12D-4B18-908A-CFCE4D85CEAC}"/>
              </a:ext>
            </a:extLst>
          </p:cNvPr>
          <p:cNvSpPr txBox="1"/>
          <p:nvPr/>
        </p:nvSpPr>
        <p:spPr>
          <a:xfrm>
            <a:off x="3690199" y="7489783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233" name="TextBox 232">
            <a:extLst>
              <a:ext uri="{FF2B5EF4-FFF2-40B4-BE49-F238E27FC236}">
                <a16:creationId xmlns:a16="http://schemas.microsoft.com/office/drawing/2014/main" id="{C0A236D0-866F-4650-B43B-2641FD970D04}"/>
              </a:ext>
            </a:extLst>
          </p:cNvPr>
          <p:cNvSpPr txBox="1"/>
          <p:nvPr/>
        </p:nvSpPr>
        <p:spPr>
          <a:xfrm>
            <a:off x="3721802" y="7955157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B050"/>
                </a:solidFill>
              </a:rPr>
              <a:t>+</a:t>
            </a: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DD32FB8B-1651-4611-819E-F95D585BF6E3}"/>
              </a:ext>
            </a:extLst>
          </p:cNvPr>
          <p:cNvSpPr txBox="1"/>
          <p:nvPr/>
        </p:nvSpPr>
        <p:spPr>
          <a:xfrm>
            <a:off x="2425802" y="7955796"/>
            <a:ext cx="510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b="1" dirty="0"/>
              <a:t>LUMENS</a:t>
            </a:r>
          </a:p>
          <a:p>
            <a:endParaRPr lang="en-US" sz="600" b="1" dirty="0"/>
          </a:p>
          <a:p>
            <a:r>
              <a:rPr lang="en-US" sz="600" b="1" dirty="0"/>
              <a:t>DIMMING</a:t>
            </a:r>
          </a:p>
        </p:txBody>
      </p: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32E87149-6668-4BE5-9C00-156F1ED867D8}"/>
              </a:ext>
            </a:extLst>
          </p:cNvPr>
          <p:cNvGrpSpPr/>
          <p:nvPr/>
        </p:nvGrpSpPr>
        <p:grpSpPr>
          <a:xfrm>
            <a:off x="3634145" y="9679417"/>
            <a:ext cx="343364" cy="369332"/>
            <a:chOff x="3618138" y="5068326"/>
            <a:chExt cx="343364" cy="369332"/>
          </a:xfrm>
        </p:grpSpPr>
        <p:sp>
          <p:nvSpPr>
            <p:cNvPr id="237" name="Oval 236">
              <a:extLst>
                <a:ext uri="{FF2B5EF4-FFF2-40B4-BE49-F238E27FC236}">
                  <a16:creationId xmlns:a16="http://schemas.microsoft.com/office/drawing/2014/main" id="{B5297B1F-ACA1-4EDC-A0E0-B5F4EB0CF545}"/>
                </a:ext>
              </a:extLst>
            </p:cNvPr>
            <p:cNvSpPr/>
            <p:nvPr/>
          </p:nvSpPr>
          <p:spPr>
            <a:xfrm>
              <a:off x="3685949" y="5210915"/>
              <a:ext cx="207013" cy="19910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45154545-56AD-40ED-846D-FE6E0EFFE3BA}"/>
                </a:ext>
              </a:extLst>
            </p:cNvPr>
            <p:cNvSpPr txBox="1"/>
            <p:nvPr/>
          </p:nvSpPr>
          <p:spPr>
            <a:xfrm>
              <a:off x="3618138" y="5068326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</p:grpSp>
      <p:sp>
        <p:nvSpPr>
          <p:cNvPr id="239" name="Isosceles Triangle 238">
            <a:extLst>
              <a:ext uri="{FF2B5EF4-FFF2-40B4-BE49-F238E27FC236}">
                <a16:creationId xmlns:a16="http://schemas.microsoft.com/office/drawing/2014/main" id="{BD03AD51-CB4C-4280-A995-029A0E489342}"/>
              </a:ext>
            </a:extLst>
          </p:cNvPr>
          <p:cNvSpPr/>
          <p:nvPr/>
        </p:nvSpPr>
        <p:spPr>
          <a:xfrm rot="10800000">
            <a:off x="3580275" y="7601343"/>
            <a:ext cx="88330" cy="48080"/>
          </a:xfrm>
          <a:prstGeom prst="triangl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Isosceles Triangle 239">
            <a:extLst>
              <a:ext uri="{FF2B5EF4-FFF2-40B4-BE49-F238E27FC236}">
                <a16:creationId xmlns:a16="http://schemas.microsoft.com/office/drawing/2014/main" id="{6035986C-7375-4B0C-9290-8813FFDD23B9}"/>
              </a:ext>
            </a:extLst>
          </p:cNvPr>
          <p:cNvSpPr/>
          <p:nvPr/>
        </p:nvSpPr>
        <p:spPr>
          <a:xfrm rot="10800000">
            <a:off x="3589980" y="8037499"/>
            <a:ext cx="88330" cy="48080"/>
          </a:xfrm>
          <a:prstGeom prst="triangl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2" name="Rectangle 241">
            <a:extLst>
              <a:ext uri="{FF2B5EF4-FFF2-40B4-BE49-F238E27FC236}">
                <a16:creationId xmlns:a16="http://schemas.microsoft.com/office/drawing/2014/main" id="{55560AC3-4C67-482C-848B-6E851DFD76F4}"/>
              </a:ext>
            </a:extLst>
          </p:cNvPr>
          <p:cNvSpPr/>
          <p:nvPr/>
        </p:nvSpPr>
        <p:spPr>
          <a:xfrm>
            <a:off x="6068160" y="2427500"/>
            <a:ext cx="1834552" cy="2792386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49" name="Oval 248">
            <a:extLst>
              <a:ext uri="{FF2B5EF4-FFF2-40B4-BE49-F238E27FC236}">
                <a16:creationId xmlns:a16="http://schemas.microsoft.com/office/drawing/2014/main" id="{31D8EB74-C82E-4215-BB39-D9AF11751E39}"/>
              </a:ext>
            </a:extLst>
          </p:cNvPr>
          <p:cNvSpPr/>
          <p:nvPr/>
        </p:nvSpPr>
        <p:spPr>
          <a:xfrm>
            <a:off x="7617678" y="4960640"/>
            <a:ext cx="207013" cy="199103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DA16C8FD-9245-412D-A4C9-2112994BD935}"/>
              </a:ext>
            </a:extLst>
          </p:cNvPr>
          <p:cNvSpPr txBox="1"/>
          <p:nvPr/>
        </p:nvSpPr>
        <p:spPr>
          <a:xfrm>
            <a:off x="7549867" y="4818051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DF1F8CEB-3A97-465F-8F34-920B8E80BA05}"/>
              </a:ext>
            </a:extLst>
          </p:cNvPr>
          <p:cNvSpPr txBox="1"/>
          <p:nvPr/>
        </p:nvSpPr>
        <p:spPr>
          <a:xfrm>
            <a:off x="6068160" y="5514517"/>
            <a:ext cx="1834552" cy="27699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Notes</a:t>
            </a:r>
          </a:p>
          <a:p>
            <a:endParaRPr lang="en-US" sz="600" b="1" dirty="0"/>
          </a:p>
        </p:txBody>
      </p:sp>
      <p:grpSp>
        <p:nvGrpSpPr>
          <p:cNvPr id="252" name="Group 251">
            <a:extLst>
              <a:ext uri="{FF2B5EF4-FFF2-40B4-BE49-F238E27FC236}">
                <a16:creationId xmlns:a16="http://schemas.microsoft.com/office/drawing/2014/main" id="{EB4DA7F9-1585-40F1-B477-B40B975F66CA}"/>
              </a:ext>
            </a:extLst>
          </p:cNvPr>
          <p:cNvGrpSpPr/>
          <p:nvPr/>
        </p:nvGrpSpPr>
        <p:grpSpPr>
          <a:xfrm>
            <a:off x="6075507" y="5256031"/>
            <a:ext cx="1559398" cy="233956"/>
            <a:chOff x="2184414" y="6126057"/>
            <a:chExt cx="1559398" cy="233956"/>
          </a:xfrm>
        </p:grpSpPr>
        <p:pic>
          <p:nvPicPr>
            <p:cNvPr id="253" name="Picture 252">
              <a:extLst>
                <a:ext uri="{FF2B5EF4-FFF2-40B4-BE49-F238E27FC236}">
                  <a16:creationId xmlns:a16="http://schemas.microsoft.com/office/drawing/2014/main" id="{403371C8-FD1B-4757-BC1B-A591304534F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79130" b="71251"/>
            <a:stretch/>
          </p:blipFill>
          <p:spPr>
            <a:xfrm>
              <a:off x="2184414" y="6126057"/>
              <a:ext cx="443298" cy="232756"/>
            </a:xfrm>
            <a:prstGeom prst="rect">
              <a:avLst/>
            </a:prstGeom>
          </p:spPr>
        </p:pic>
        <p:pic>
          <p:nvPicPr>
            <p:cNvPr id="254" name="Picture 253">
              <a:extLst>
                <a:ext uri="{FF2B5EF4-FFF2-40B4-BE49-F238E27FC236}">
                  <a16:creationId xmlns:a16="http://schemas.microsoft.com/office/drawing/2014/main" id="{717C38F1-A3A4-4469-B3B4-3F07AB8066A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44767" t="26239" r="28033" b="47761"/>
            <a:stretch/>
          </p:blipFill>
          <p:spPr>
            <a:xfrm>
              <a:off x="3166065" y="6143719"/>
              <a:ext cx="577747" cy="210499"/>
            </a:xfrm>
            <a:prstGeom prst="rect">
              <a:avLst/>
            </a:prstGeom>
          </p:spPr>
        </p:pic>
        <p:pic>
          <p:nvPicPr>
            <p:cNvPr id="255" name="Picture 254">
              <a:extLst>
                <a:ext uri="{FF2B5EF4-FFF2-40B4-BE49-F238E27FC236}">
                  <a16:creationId xmlns:a16="http://schemas.microsoft.com/office/drawing/2014/main" id="{4AEC15D4-6CF3-415D-8A34-BB904DF3E9A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2802" t="-114" r="55211" b="74114"/>
            <a:stretch/>
          </p:blipFill>
          <p:spPr>
            <a:xfrm>
              <a:off x="2642279" y="6127032"/>
              <a:ext cx="254609" cy="210496"/>
            </a:xfrm>
            <a:prstGeom prst="rect">
              <a:avLst/>
            </a:prstGeom>
          </p:spPr>
        </p:pic>
        <p:pic>
          <p:nvPicPr>
            <p:cNvPr id="256" name="Picture 255">
              <a:extLst>
                <a:ext uri="{FF2B5EF4-FFF2-40B4-BE49-F238E27FC236}">
                  <a16:creationId xmlns:a16="http://schemas.microsoft.com/office/drawing/2014/main" id="{A2BBF374-B809-42D4-9CB6-F511AA00A1B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68842" t="2579" r="19171" b="71421"/>
            <a:stretch/>
          </p:blipFill>
          <p:spPr>
            <a:xfrm>
              <a:off x="2889588" y="6149517"/>
              <a:ext cx="254609" cy="210496"/>
            </a:xfrm>
            <a:prstGeom prst="rect">
              <a:avLst/>
            </a:prstGeom>
          </p:spPr>
        </p:pic>
      </p:grpSp>
      <p:sp>
        <p:nvSpPr>
          <p:cNvPr id="258" name="TextBox 257">
            <a:extLst>
              <a:ext uri="{FF2B5EF4-FFF2-40B4-BE49-F238E27FC236}">
                <a16:creationId xmlns:a16="http://schemas.microsoft.com/office/drawing/2014/main" id="{361E2B43-08FE-49D4-B9C3-CB51707D85FC}"/>
              </a:ext>
            </a:extLst>
          </p:cNvPr>
          <p:cNvSpPr txBox="1"/>
          <p:nvPr/>
        </p:nvSpPr>
        <p:spPr>
          <a:xfrm>
            <a:off x="8141780" y="2536737"/>
            <a:ext cx="1701134" cy="18466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>
                <a:solidFill>
                  <a:schemeClr val="bg1"/>
                </a:solidFill>
              </a:rPr>
              <a:t>Lumen Output</a:t>
            </a:r>
          </a:p>
        </p:txBody>
      </p:sp>
      <p:sp>
        <p:nvSpPr>
          <p:cNvPr id="259" name="Rectangle 258">
            <a:extLst>
              <a:ext uri="{FF2B5EF4-FFF2-40B4-BE49-F238E27FC236}">
                <a16:creationId xmlns:a16="http://schemas.microsoft.com/office/drawing/2014/main" id="{E1E97243-BA89-41AB-B3A3-53724481ED01}"/>
              </a:ext>
            </a:extLst>
          </p:cNvPr>
          <p:cNvSpPr/>
          <p:nvPr/>
        </p:nvSpPr>
        <p:spPr>
          <a:xfrm>
            <a:off x="8078285" y="2438076"/>
            <a:ext cx="1834552" cy="2792386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B852A4BF-AF1E-42B9-9A4B-D9807366D949}"/>
              </a:ext>
            </a:extLst>
          </p:cNvPr>
          <p:cNvSpPr txBox="1"/>
          <p:nvPr/>
        </p:nvSpPr>
        <p:spPr>
          <a:xfrm>
            <a:off x="8920259" y="2810019"/>
            <a:ext cx="909734" cy="13234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500" dirty="0">
                <a:solidFill>
                  <a:schemeClr val="bg1"/>
                </a:solidFill>
              </a:rPr>
              <a:t>2000 Lumens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1FD37BE1-AA79-40AC-8F4A-1CAA1A31F488}"/>
              </a:ext>
            </a:extLst>
          </p:cNvPr>
          <p:cNvSpPr txBox="1"/>
          <p:nvPr/>
        </p:nvSpPr>
        <p:spPr>
          <a:xfrm>
            <a:off x="8500328" y="2810019"/>
            <a:ext cx="388894" cy="13234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500" b="1" dirty="0">
                <a:solidFill>
                  <a:schemeClr val="bg1"/>
                </a:solidFill>
              </a:rPr>
              <a:t>2000L</a:t>
            </a:r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2B4E11DF-EFD5-4274-A816-5542BDA38C69}"/>
              </a:ext>
            </a:extLst>
          </p:cNvPr>
          <p:cNvSpPr txBox="1"/>
          <p:nvPr/>
        </p:nvSpPr>
        <p:spPr>
          <a:xfrm>
            <a:off x="8438254" y="2773874"/>
            <a:ext cx="31290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SKU</a:t>
            </a:r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44749CDB-535B-4372-B0BB-31E8ED5BD140}"/>
              </a:ext>
            </a:extLst>
          </p:cNvPr>
          <p:cNvSpPr txBox="1"/>
          <p:nvPr/>
        </p:nvSpPr>
        <p:spPr>
          <a:xfrm>
            <a:off x="8902993" y="2780474"/>
            <a:ext cx="54213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Description</a:t>
            </a: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CF78D322-DA57-494F-82B7-092F1042C015}"/>
              </a:ext>
            </a:extLst>
          </p:cNvPr>
          <p:cNvSpPr txBox="1"/>
          <p:nvPr/>
        </p:nvSpPr>
        <p:spPr>
          <a:xfrm>
            <a:off x="8118436" y="2520314"/>
            <a:ext cx="80182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chemeClr val="bg1">
                    <a:lumMod val="50000"/>
                  </a:schemeClr>
                </a:solidFill>
              </a:rPr>
              <a:t>Option Header</a:t>
            </a:r>
          </a:p>
        </p:txBody>
      </p:sp>
      <p:sp>
        <p:nvSpPr>
          <p:cNvPr id="265" name="Oval 264">
            <a:extLst>
              <a:ext uri="{FF2B5EF4-FFF2-40B4-BE49-F238E27FC236}">
                <a16:creationId xmlns:a16="http://schemas.microsoft.com/office/drawing/2014/main" id="{64F9586C-F36D-4F54-A082-A61FE0E95670}"/>
              </a:ext>
            </a:extLst>
          </p:cNvPr>
          <p:cNvSpPr/>
          <p:nvPr/>
        </p:nvSpPr>
        <p:spPr>
          <a:xfrm>
            <a:off x="8170630" y="2852585"/>
            <a:ext cx="54864" cy="5486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266" name="Oval 265">
            <a:extLst>
              <a:ext uri="{FF2B5EF4-FFF2-40B4-BE49-F238E27FC236}">
                <a16:creationId xmlns:a16="http://schemas.microsoft.com/office/drawing/2014/main" id="{FE316796-F886-47A6-A1FA-826D3C01DDBF}"/>
              </a:ext>
            </a:extLst>
          </p:cNvPr>
          <p:cNvSpPr/>
          <p:nvPr/>
        </p:nvSpPr>
        <p:spPr>
          <a:xfrm>
            <a:off x="9627803" y="4971216"/>
            <a:ext cx="207013" cy="199103"/>
          </a:xfrm>
          <a:prstGeom prst="ellipse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78DC5060-254D-405C-8364-89CF62505D7C}"/>
              </a:ext>
            </a:extLst>
          </p:cNvPr>
          <p:cNvSpPr txBox="1"/>
          <p:nvPr/>
        </p:nvSpPr>
        <p:spPr>
          <a:xfrm>
            <a:off x="9559992" y="4828627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268" name="TextBox 267">
            <a:extLst>
              <a:ext uri="{FF2B5EF4-FFF2-40B4-BE49-F238E27FC236}">
                <a16:creationId xmlns:a16="http://schemas.microsoft.com/office/drawing/2014/main" id="{93653C15-8373-4862-8DED-44FA286BF157}"/>
              </a:ext>
            </a:extLst>
          </p:cNvPr>
          <p:cNvSpPr txBox="1"/>
          <p:nvPr/>
        </p:nvSpPr>
        <p:spPr>
          <a:xfrm>
            <a:off x="8078285" y="5525093"/>
            <a:ext cx="1834552" cy="27699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Notes</a:t>
            </a:r>
          </a:p>
          <a:p>
            <a:endParaRPr lang="en-US" sz="600" b="1" dirty="0"/>
          </a:p>
        </p:txBody>
      </p:sp>
      <p:grpSp>
        <p:nvGrpSpPr>
          <p:cNvPr id="269" name="Group 268">
            <a:extLst>
              <a:ext uri="{FF2B5EF4-FFF2-40B4-BE49-F238E27FC236}">
                <a16:creationId xmlns:a16="http://schemas.microsoft.com/office/drawing/2014/main" id="{6593E159-65E0-416B-9596-D55941B8F57D}"/>
              </a:ext>
            </a:extLst>
          </p:cNvPr>
          <p:cNvGrpSpPr/>
          <p:nvPr/>
        </p:nvGrpSpPr>
        <p:grpSpPr>
          <a:xfrm>
            <a:off x="8085632" y="5266607"/>
            <a:ext cx="1559398" cy="233956"/>
            <a:chOff x="2184414" y="6126057"/>
            <a:chExt cx="1559398" cy="233956"/>
          </a:xfrm>
        </p:grpSpPr>
        <p:pic>
          <p:nvPicPr>
            <p:cNvPr id="270" name="Picture 269">
              <a:extLst>
                <a:ext uri="{FF2B5EF4-FFF2-40B4-BE49-F238E27FC236}">
                  <a16:creationId xmlns:a16="http://schemas.microsoft.com/office/drawing/2014/main" id="{E0C5B5A3-19B4-45A9-9978-2C9A8FF3920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79130" b="71251"/>
            <a:stretch/>
          </p:blipFill>
          <p:spPr>
            <a:xfrm>
              <a:off x="2184414" y="6126057"/>
              <a:ext cx="443298" cy="232756"/>
            </a:xfrm>
            <a:prstGeom prst="rect">
              <a:avLst/>
            </a:prstGeom>
          </p:spPr>
        </p:pic>
        <p:pic>
          <p:nvPicPr>
            <p:cNvPr id="271" name="Picture 270">
              <a:extLst>
                <a:ext uri="{FF2B5EF4-FFF2-40B4-BE49-F238E27FC236}">
                  <a16:creationId xmlns:a16="http://schemas.microsoft.com/office/drawing/2014/main" id="{C05A7554-6655-48A4-823A-A694777BC17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44767" t="26239" r="28033" b="47761"/>
            <a:stretch/>
          </p:blipFill>
          <p:spPr>
            <a:xfrm>
              <a:off x="3166065" y="6143719"/>
              <a:ext cx="577747" cy="210499"/>
            </a:xfrm>
            <a:prstGeom prst="rect">
              <a:avLst/>
            </a:prstGeom>
          </p:spPr>
        </p:pic>
        <p:pic>
          <p:nvPicPr>
            <p:cNvPr id="272" name="Picture 271">
              <a:extLst>
                <a:ext uri="{FF2B5EF4-FFF2-40B4-BE49-F238E27FC236}">
                  <a16:creationId xmlns:a16="http://schemas.microsoft.com/office/drawing/2014/main" id="{3D5BC675-24F8-4041-AECE-7BC0FA80253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2802" t="-114" r="55211" b="74114"/>
            <a:stretch/>
          </p:blipFill>
          <p:spPr>
            <a:xfrm>
              <a:off x="2642279" y="6127032"/>
              <a:ext cx="254609" cy="210496"/>
            </a:xfrm>
            <a:prstGeom prst="rect">
              <a:avLst/>
            </a:prstGeom>
          </p:spPr>
        </p:pic>
        <p:pic>
          <p:nvPicPr>
            <p:cNvPr id="273" name="Picture 272">
              <a:extLst>
                <a:ext uri="{FF2B5EF4-FFF2-40B4-BE49-F238E27FC236}">
                  <a16:creationId xmlns:a16="http://schemas.microsoft.com/office/drawing/2014/main" id="{031ED204-90DE-43E8-B952-58BA8E79F61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68842" t="2579" r="19171" b="71421"/>
            <a:stretch/>
          </p:blipFill>
          <p:spPr>
            <a:xfrm>
              <a:off x="2889588" y="6149517"/>
              <a:ext cx="254609" cy="210496"/>
            </a:xfrm>
            <a:prstGeom prst="rect">
              <a:avLst/>
            </a:prstGeom>
          </p:spPr>
        </p:pic>
      </p:grpSp>
      <p:sp>
        <p:nvSpPr>
          <p:cNvPr id="274" name="Rectangle 273">
            <a:extLst>
              <a:ext uri="{FF2B5EF4-FFF2-40B4-BE49-F238E27FC236}">
                <a16:creationId xmlns:a16="http://schemas.microsoft.com/office/drawing/2014/main" id="{314F4913-A1A6-4415-A6C6-260D52C5EC92}"/>
              </a:ext>
            </a:extLst>
          </p:cNvPr>
          <p:cNvSpPr/>
          <p:nvPr/>
        </p:nvSpPr>
        <p:spPr>
          <a:xfrm>
            <a:off x="8300192" y="2819379"/>
            <a:ext cx="141882" cy="1448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3533595B-2AE2-48B0-9EE4-027A8DE9FC27}"/>
              </a:ext>
            </a:extLst>
          </p:cNvPr>
          <p:cNvSpPr txBox="1"/>
          <p:nvPr/>
        </p:nvSpPr>
        <p:spPr>
          <a:xfrm>
            <a:off x="6138139" y="2520314"/>
            <a:ext cx="1701134" cy="1846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/>
              <a:t>        SYSTEM</a:t>
            </a:r>
          </a:p>
        </p:txBody>
      </p:sp>
      <p:sp>
        <p:nvSpPr>
          <p:cNvPr id="276" name="TextBox 275">
            <a:extLst>
              <a:ext uri="{FF2B5EF4-FFF2-40B4-BE49-F238E27FC236}">
                <a16:creationId xmlns:a16="http://schemas.microsoft.com/office/drawing/2014/main" id="{5CFBDC6C-68E2-44CA-9682-12F56A042CDB}"/>
              </a:ext>
            </a:extLst>
          </p:cNvPr>
          <p:cNvSpPr txBox="1"/>
          <p:nvPr/>
        </p:nvSpPr>
        <p:spPr>
          <a:xfrm>
            <a:off x="6898262" y="2780769"/>
            <a:ext cx="93606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- 1% Dimming</a:t>
            </a:r>
          </a:p>
        </p:txBody>
      </p:sp>
      <p:sp>
        <p:nvSpPr>
          <p:cNvPr id="277" name="Oval 276">
            <a:extLst>
              <a:ext uri="{FF2B5EF4-FFF2-40B4-BE49-F238E27FC236}">
                <a16:creationId xmlns:a16="http://schemas.microsoft.com/office/drawing/2014/main" id="{B3E20068-CFA1-444E-A559-AB8A9DD0E7DC}"/>
              </a:ext>
            </a:extLst>
          </p:cNvPr>
          <p:cNvSpPr/>
          <p:nvPr/>
        </p:nvSpPr>
        <p:spPr>
          <a:xfrm>
            <a:off x="6176788" y="2810169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id="{CB90DAAF-96CD-4A76-B959-3A20FD712E19}"/>
              </a:ext>
            </a:extLst>
          </p:cNvPr>
          <p:cNvSpPr txBox="1"/>
          <p:nvPr/>
        </p:nvSpPr>
        <p:spPr>
          <a:xfrm>
            <a:off x="6484865" y="2781404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L11</a:t>
            </a:r>
          </a:p>
        </p:txBody>
      </p:sp>
      <p:sp>
        <p:nvSpPr>
          <p:cNvPr id="279" name="TextBox 278">
            <a:extLst>
              <a:ext uri="{FF2B5EF4-FFF2-40B4-BE49-F238E27FC236}">
                <a16:creationId xmlns:a16="http://schemas.microsoft.com/office/drawing/2014/main" id="{0A02449B-7759-4681-9910-D21C71C33278}"/>
              </a:ext>
            </a:extLst>
          </p:cNvPr>
          <p:cNvSpPr txBox="1"/>
          <p:nvPr/>
        </p:nvSpPr>
        <p:spPr>
          <a:xfrm>
            <a:off x="6909185" y="3000034"/>
            <a:ext cx="92034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- 10% Dimming</a:t>
            </a:r>
          </a:p>
        </p:txBody>
      </p:sp>
      <p:sp>
        <p:nvSpPr>
          <p:cNvPr id="280" name="TextBox 279">
            <a:extLst>
              <a:ext uri="{FF2B5EF4-FFF2-40B4-BE49-F238E27FC236}">
                <a16:creationId xmlns:a16="http://schemas.microsoft.com/office/drawing/2014/main" id="{EBA7B40B-3DD2-4093-9C6E-835DBF30F0B6}"/>
              </a:ext>
            </a:extLst>
          </p:cNvPr>
          <p:cNvSpPr txBox="1"/>
          <p:nvPr/>
        </p:nvSpPr>
        <p:spPr>
          <a:xfrm>
            <a:off x="6480071" y="3000668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LD1</a:t>
            </a:r>
          </a:p>
        </p:txBody>
      </p:sp>
      <p:sp>
        <p:nvSpPr>
          <p:cNvPr id="281" name="Oval 280">
            <a:extLst>
              <a:ext uri="{FF2B5EF4-FFF2-40B4-BE49-F238E27FC236}">
                <a16:creationId xmlns:a16="http://schemas.microsoft.com/office/drawing/2014/main" id="{4699DDAA-C13E-4628-BF6C-9DEA4A72ECAE}"/>
              </a:ext>
            </a:extLst>
          </p:cNvPr>
          <p:cNvSpPr/>
          <p:nvPr/>
        </p:nvSpPr>
        <p:spPr>
          <a:xfrm>
            <a:off x="6178865" y="3038773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282" name="Arrow: Down 281">
            <a:extLst>
              <a:ext uri="{FF2B5EF4-FFF2-40B4-BE49-F238E27FC236}">
                <a16:creationId xmlns:a16="http://schemas.microsoft.com/office/drawing/2014/main" id="{B3664548-9E81-415E-8A6D-D0C9F4D3E80F}"/>
              </a:ext>
            </a:extLst>
          </p:cNvPr>
          <p:cNvSpPr/>
          <p:nvPr/>
        </p:nvSpPr>
        <p:spPr>
          <a:xfrm>
            <a:off x="7738693" y="2821220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283" name="Arrow: Down 282">
            <a:extLst>
              <a:ext uri="{FF2B5EF4-FFF2-40B4-BE49-F238E27FC236}">
                <a16:creationId xmlns:a16="http://schemas.microsoft.com/office/drawing/2014/main" id="{E1712B4F-268C-4EA5-A09B-D708643A5AC5}"/>
              </a:ext>
            </a:extLst>
          </p:cNvPr>
          <p:cNvSpPr/>
          <p:nvPr/>
        </p:nvSpPr>
        <p:spPr>
          <a:xfrm>
            <a:off x="7743861" y="3046445"/>
            <a:ext cx="58540" cy="73461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284" name="Arrow: Down 283">
            <a:extLst>
              <a:ext uri="{FF2B5EF4-FFF2-40B4-BE49-F238E27FC236}">
                <a16:creationId xmlns:a16="http://schemas.microsoft.com/office/drawing/2014/main" id="{46DC57D9-616F-47B0-84E3-17A733C8F495}"/>
              </a:ext>
            </a:extLst>
          </p:cNvPr>
          <p:cNvSpPr/>
          <p:nvPr/>
        </p:nvSpPr>
        <p:spPr>
          <a:xfrm>
            <a:off x="7753157" y="2572218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grpSp>
        <p:nvGrpSpPr>
          <p:cNvPr id="285" name="Group 284">
            <a:extLst>
              <a:ext uri="{FF2B5EF4-FFF2-40B4-BE49-F238E27FC236}">
                <a16:creationId xmlns:a16="http://schemas.microsoft.com/office/drawing/2014/main" id="{D22714B0-B426-4B8C-ABDF-2CD95D7A365E}"/>
              </a:ext>
            </a:extLst>
          </p:cNvPr>
          <p:cNvGrpSpPr/>
          <p:nvPr/>
        </p:nvGrpSpPr>
        <p:grpSpPr>
          <a:xfrm>
            <a:off x="6108102" y="2420492"/>
            <a:ext cx="272832" cy="338554"/>
            <a:chOff x="5873578" y="5235080"/>
            <a:chExt cx="272832" cy="338554"/>
          </a:xfrm>
        </p:grpSpPr>
        <p:sp>
          <p:nvSpPr>
            <p:cNvPr id="286" name="Rectangle 285">
              <a:extLst>
                <a:ext uri="{FF2B5EF4-FFF2-40B4-BE49-F238E27FC236}">
                  <a16:creationId xmlns:a16="http://schemas.microsoft.com/office/drawing/2014/main" id="{978F62D5-2F27-4179-A0B4-6AC47F06A31E}"/>
                </a:ext>
              </a:extLst>
            </p:cNvPr>
            <p:cNvSpPr/>
            <p:nvPr/>
          </p:nvSpPr>
          <p:spPr>
            <a:xfrm>
              <a:off x="5915104" y="5339706"/>
              <a:ext cx="192722" cy="19509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87" name="TextBox 286">
              <a:extLst>
                <a:ext uri="{FF2B5EF4-FFF2-40B4-BE49-F238E27FC236}">
                  <a16:creationId xmlns:a16="http://schemas.microsoft.com/office/drawing/2014/main" id="{19149A58-7306-485E-B09F-207768DFC406}"/>
                </a:ext>
              </a:extLst>
            </p:cNvPr>
            <p:cNvSpPr txBox="1"/>
            <p:nvPr/>
          </p:nvSpPr>
          <p:spPr>
            <a:xfrm>
              <a:off x="5873578" y="5235080"/>
              <a:ext cx="27283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x</a:t>
              </a: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284E540D-5B9F-43A7-88D0-C924430DC4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2919" y="2786186"/>
            <a:ext cx="169723" cy="168273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6F569298-7ED8-4ED6-B170-221C071CFA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2067" y="2988905"/>
            <a:ext cx="171426" cy="169948"/>
          </a:xfrm>
          <a:prstGeom prst="rect">
            <a:avLst/>
          </a:prstGeom>
        </p:spPr>
      </p:pic>
      <p:sp>
        <p:nvSpPr>
          <p:cNvPr id="293" name="TextBox 292">
            <a:extLst>
              <a:ext uri="{FF2B5EF4-FFF2-40B4-BE49-F238E27FC236}">
                <a16:creationId xmlns:a16="http://schemas.microsoft.com/office/drawing/2014/main" id="{FB72A582-F0E6-4320-8287-09A94430D557}"/>
              </a:ext>
            </a:extLst>
          </p:cNvPr>
          <p:cNvSpPr txBox="1"/>
          <p:nvPr/>
        </p:nvSpPr>
        <p:spPr>
          <a:xfrm>
            <a:off x="6909482" y="3216927"/>
            <a:ext cx="909734" cy="13234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500" dirty="0">
                <a:solidFill>
                  <a:schemeClr val="bg1"/>
                </a:solidFill>
              </a:rPr>
              <a:t>2000 Lumens</a:t>
            </a:r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40D7DF27-3DF3-4AD3-AD1F-C6250B0DA559}"/>
              </a:ext>
            </a:extLst>
          </p:cNvPr>
          <p:cNvSpPr txBox="1"/>
          <p:nvPr/>
        </p:nvSpPr>
        <p:spPr>
          <a:xfrm>
            <a:off x="6489551" y="3216927"/>
            <a:ext cx="388894" cy="13234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500" b="1" dirty="0">
                <a:solidFill>
                  <a:schemeClr val="bg1"/>
                </a:solidFill>
              </a:rPr>
              <a:t>2000L</a:t>
            </a:r>
          </a:p>
        </p:txBody>
      </p:sp>
      <p:sp>
        <p:nvSpPr>
          <p:cNvPr id="295" name="Oval 294">
            <a:extLst>
              <a:ext uri="{FF2B5EF4-FFF2-40B4-BE49-F238E27FC236}">
                <a16:creationId xmlns:a16="http://schemas.microsoft.com/office/drawing/2014/main" id="{07EFEC7C-8610-4FB2-9DF1-E28FCC5B7858}"/>
              </a:ext>
            </a:extLst>
          </p:cNvPr>
          <p:cNvSpPr/>
          <p:nvPr/>
        </p:nvSpPr>
        <p:spPr>
          <a:xfrm>
            <a:off x="6159853" y="3259493"/>
            <a:ext cx="54864" cy="5486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296" name="Rectangle 295">
            <a:extLst>
              <a:ext uri="{FF2B5EF4-FFF2-40B4-BE49-F238E27FC236}">
                <a16:creationId xmlns:a16="http://schemas.microsoft.com/office/drawing/2014/main" id="{214E3558-F5F4-4690-BBFC-177688D52392}"/>
              </a:ext>
            </a:extLst>
          </p:cNvPr>
          <p:cNvSpPr/>
          <p:nvPr/>
        </p:nvSpPr>
        <p:spPr>
          <a:xfrm>
            <a:off x="6289415" y="3226287"/>
            <a:ext cx="141882" cy="14487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790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FD4A4BC-2862-4520-A1A2-4F3D0C83AE97}"/>
              </a:ext>
            </a:extLst>
          </p:cNvPr>
          <p:cNvSpPr txBox="1"/>
          <p:nvPr/>
        </p:nvSpPr>
        <p:spPr>
          <a:xfrm>
            <a:off x="2174438" y="2513177"/>
            <a:ext cx="1701134" cy="1846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/>
              <a:t>        LUMENS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B5C17D-1F94-4613-81AB-C61D8FAB9DF7}"/>
              </a:ext>
            </a:extLst>
          </p:cNvPr>
          <p:cNvSpPr txBox="1"/>
          <p:nvPr/>
        </p:nvSpPr>
        <p:spPr>
          <a:xfrm>
            <a:off x="2801028" y="2773632"/>
            <a:ext cx="106959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- 1% Dimming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6AAFBF-1EB7-4CC3-A9A1-926C563CD312}"/>
              </a:ext>
            </a:extLst>
          </p:cNvPr>
          <p:cNvSpPr/>
          <p:nvPr/>
        </p:nvSpPr>
        <p:spPr>
          <a:xfrm>
            <a:off x="2110943" y="2414515"/>
            <a:ext cx="1834552" cy="3044852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F65DBE6-000C-43A3-8357-B53CC487EF21}"/>
              </a:ext>
            </a:extLst>
          </p:cNvPr>
          <p:cNvSpPr/>
          <p:nvPr/>
        </p:nvSpPr>
        <p:spPr>
          <a:xfrm>
            <a:off x="2213087" y="2803032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BCE127-E5BC-49C3-9103-5CE117354B52}"/>
              </a:ext>
            </a:extLst>
          </p:cNvPr>
          <p:cNvSpPr txBox="1"/>
          <p:nvPr/>
        </p:nvSpPr>
        <p:spPr>
          <a:xfrm>
            <a:off x="2370094" y="2774267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500L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E96F0E-0605-49ED-A7A0-6BB4834CBE4D}"/>
              </a:ext>
            </a:extLst>
          </p:cNvPr>
          <p:cNvSpPr txBox="1"/>
          <p:nvPr/>
        </p:nvSpPr>
        <p:spPr>
          <a:xfrm>
            <a:off x="2796234" y="2992896"/>
            <a:ext cx="106959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- 10% Dimming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F45561-4EC5-4496-86EC-DB4CA68212FC}"/>
              </a:ext>
            </a:extLst>
          </p:cNvPr>
          <p:cNvSpPr txBox="1"/>
          <p:nvPr/>
        </p:nvSpPr>
        <p:spPr>
          <a:xfrm>
            <a:off x="2365300" y="2993531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600L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34531E0-0715-45AD-BD7F-43614B7EC971}"/>
              </a:ext>
            </a:extLst>
          </p:cNvPr>
          <p:cNvSpPr txBox="1"/>
          <p:nvPr/>
        </p:nvSpPr>
        <p:spPr>
          <a:xfrm>
            <a:off x="2789288" y="3190885"/>
            <a:ext cx="1076543" cy="332399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Lutron Hi-</a:t>
            </a:r>
            <a:r>
              <a:rPr lang="en-US" sz="600" dirty="0" err="1"/>
              <a:t>Lume</a:t>
            </a:r>
            <a:r>
              <a:rPr lang="en-US" sz="600" dirty="0"/>
              <a:t> </a:t>
            </a:r>
            <a:r>
              <a:rPr lang="en-US" sz="600" dirty="0" err="1"/>
              <a:t>EcoSystem</a:t>
            </a:r>
            <a:r>
              <a:rPr lang="en-US" sz="600" dirty="0"/>
              <a:t> (LDE1) - 1% Dimming (Not available with 500L)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53E7AD-D34E-45E0-8013-D03AB7DE633A}"/>
              </a:ext>
            </a:extLst>
          </p:cNvPr>
          <p:cNvSpPr txBox="1"/>
          <p:nvPr/>
        </p:nvSpPr>
        <p:spPr>
          <a:xfrm>
            <a:off x="2358354" y="3191520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700L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E5B38E5-C43A-4817-9EC9-5253AEBDB0A3}"/>
              </a:ext>
            </a:extLst>
          </p:cNvPr>
          <p:cNvSpPr/>
          <p:nvPr/>
        </p:nvSpPr>
        <p:spPr>
          <a:xfrm>
            <a:off x="2215164" y="3031636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F52685-B6F1-47DE-A399-1DAF34C832FB}"/>
              </a:ext>
            </a:extLst>
          </p:cNvPr>
          <p:cNvSpPr txBox="1"/>
          <p:nvPr/>
        </p:nvSpPr>
        <p:spPr>
          <a:xfrm>
            <a:off x="2789288" y="3528095"/>
            <a:ext cx="1076543" cy="332399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Lutron 5-Series </a:t>
            </a:r>
            <a:r>
              <a:rPr lang="en-US" sz="600" dirty="0" err="1"/>
              <a:t>EcoSystem</a:t>
            </a:r>
            <a:r>
              <a:rPr lang="en-US" sz="600" dirty="0"/>
              <a:t> (LDE5) - 5% Dimming  (Not available with 500L)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9C2E425-D883-4F24-9EBD-B5406419FD25}"/>
              </a:ext>
            </a:extLst>
          </p:cNvPr>
          <p:cNvSpPr txBox="1"/>
          <p:nvPr/>
        </p:nvSpPr>
        <p:spPr>
          <a:xfrm>
            <a:off x="2358354" y="3528730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800L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3098E93-4341-4FB8-9F55-04D038A17660}"/>
              </a:ext>
            </a:extLst>
          </p:cNvPr>
          <p:cNvSpPr/>
          <p:nvPr/>
        </p:nvSpPr>
        <p:spPr>
          <a:xfrm>
            <a:off x="2213087" y="3582959"/>
            <a:ext cx="45719" cy="457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452387-9CEB-4783-B409-0CF1BF9AF8FA}"/>
              </a:ext>
            </a:extLst>
          </p:cNvPr>
          <p:cNvSpPr/>
          <p:nvPr/>
        </p:nvSpPr>
        <p:spPr>
          <a:xfrm>
            <a:off x="2219736" y="3235725"/>
            <a:ext cx="45719" cy="457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C32C1E60-E075-47B3-992C-46AC2B7147C0}"/>
              </a:ext>
            </a:extLst>
          </p:cNvPr>
          <p:cNvSpPr/>
          <p:nvPr/>
        </p:nvSpPr>
        <p:spPr>
          <a:xfrm>
            <a:off x="3774992" y="2814083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BE07A0EB-20D1-4281-B0B0-5428F9712D4E}"/>
              </a:ext>
            </a:extLst>
          </p:cNvPr>
          <p:cNvSpPr/>
          <p:nvPr/>
        </p:nvSpPr>
        <p:spPr>
          <a:xfrm>
            <a:off x="3780160" y="3039308"/>
            <a:ext cx="58540" cy="73461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BD0C939F-CDE6-4A16-B0C4-90720AAFB432}"/>
              </a:ext>
            </a:extLst>
          </p:cNvPr>
          <p:cNvSpPr/>
          <p:nvPr/>
        </p:nvSpPr>
        <p:spPr>
          <a:xfrm>
            <a:off x="3774992" y="3246887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97910301-4893-4C36-9880-891B21AF000F}"/>
              </a:ext>
            </a:extLst>
          </p:cNvPr>
          <p:cNvSpPr/>
          <p:nvPr/>
        </p:nvSpPr>
        <p:spPr>
          <a:xfrm rot="10800000">
            <a:off x="3782152" y="3561352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2A25FA9-DD76-4F35-A7BE-DCBF9A93E769}"/>
              </a:ext>
            </a:extLst>
          </p:cNvPr>
          <p:cNvSpPr/>
          <p:nvPr/>
        </p:nvSpPr>
        <p:spPr>
          <a:xfrm>
            <a:off x="2358354" y="3856113"/>
            <a:ext cx="1517218" cy="418899"/>
          </a:xfrm>
          <a:prstGeom prst="rect">
            <a:avLst/>
          </a:prstGeom>
          <a:solidFill>
            <a:srgbClr val="FF0000">
              <a:alpha val="18000"/>
            </a:srgb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EAD79E8-B8A5-445F-812B-79D4B8DC071F}"/>
              </a:ext>
            </a:extLst>
          </p:cNvPr>
          <p:cNvSpPr/>
          <p:nvPr/>
        </p:nvSpPr>
        <p:spPr>
          <a:xfrm>
            <a:off x="2409358" y="4055413"/>
            <a:ext cx="1303107" cy="18133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521A6AF-0092-4A6C-A114-232A60CBCF0F}"/>
              </a:ext>
            </a:extLst>
          </p:cNvPr>
          <p:cNvSpPr/>
          <p:nvPr/>
        </p:nvSpPr>
        <p:spPr>
          <a:xfrm>
            <a:off x="2358354" y="3866569"/>
            <a:ext cx="758541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" dirty="0"/>
              <a:t>Not Available with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B886E06-651B-4514-ACE4-87B94B0048CD}"/>
              </a:ext>
            </a:extLst>
          </p:cNvPr>
          <p:cNvSpPr/>
          <p:nvPr/>
        </p:nvSpPr>
        <p:spPr>
          <a:xfrm>
            <a:off x="2372002" y="4305868"/>
            <a:ext cx="1510272" cy="418899"/>
          </a:xfrm>
          <a:prstGeom prst="rect">
            <a:avLst/>
          </a:prstGeom>
          <a:solidFill>
            <a:srgbClr val="00B050">
              <a:alpha val="18000"/>
            </a:srgb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F6EDF6C-6A62-4067-8980-D79DCD5EDA3A}"/>
              </a:ext>
            </a:extLst>
          </p:cNvPr>
          <p:cNvSpPr/>
          <p:nvPr/>
        </p:nvSpPr>
        <p:spPr>
          <a:xfrm>
            <a:off x="2416060" y="4505168"/>
            <a:ext cx="1292168" cy="18133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A1EABBF-84FA-45D8-BB25-7C59A3728AB5}"/>
              </a:ext>
            </a:extLst>
          </p:cNvPr>
          <p:cNvSpPr/>
          <p:nvPr/>
        </p:nvSpPr>
        <p:spPr>
          <a:xfrm>
            <a:off x="2347221" y="4315082"/>
            <a:ext cx="675185" cy="1692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00" dirty="0"/>
              <a:t>Available only with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B9C6ED5-5187-4DE7-B237-5C800F1CA1AD}"/>
              </a:ext>
            </a:extLst>
          </p:cNvPr>
          <p:cNvSpPr txBox="1"/>
          <p:nvPr/>
        </p:nvSpPr>
        <p:spPr>
          <a:xfrm>
            <a:off x="2396397" y="4050700"/>
            <a:ext cx="570990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b="1" dirty="0"/>
              <a:t>L11,LU5,LD1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E86D8F4C-6742-41B5-8F48-BEE0C1786D4C}"/>
              </a:ext>
            </a:extLst>
          </p:cNvPr>
          <p:cNvGrpSpPr/>
          <p:nvPr/>
        </p:nvGrpSpPr>
        <p:grpSpPr>
          <a:xfrm>
            <a:off x="2136525" y="2410289"/>
            <a:ext cx="272832" cy="338554"/>
            <a:chOff x="5873578" y="5235080"/>
            <a:chExt cx="272832" cy="338554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449311EE-262A-4587-97A3-2CD5A5E81808}"/>
                </a:ext>
              </a:extLst>
            </p:cNvPr>
            <p:cNvSpPr/>
            <p:nvPr/>
          </p:nvSpPr>
          <p:spPr>
            <a:xfrm>
              <a:off x="5915104" y="5339706"/>
              <a:ext cx="192722" cy="19509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35427B30-E8A1-429E-84D0-3938AAD53691}"/>
                </a:ext>
              </a:extLst>
            </p:cNvPr>
            <p:cNvSpPr txBox="1"/>
            <p:nvPr/>
          </p:nvSpPr>
          <p:spPr>
            <a:xfrm>
              <a:off x="5873578" y="5235080"/>
              <a:ext cx="27283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x</a:t>
              </a:r>
            </a:p>
          </p:txBody>
        </p:sp>
      </p:grpSp>
      <p:sp>
        <p:nvSpPr>
          <p:cNvPr id="32" name="Arrow: Down 31">
            <a:extLst>
              <a:ext uri="{FF2B5EF4-FFF2-40B4-BE49-F238E27FC236}">
                <a16:creationId xmlns:a16="http://schemas.microsoft.com/office/drawing/2014/main" id="{0A5B812B-3393-4FF6-A8B2-C4D6798B6DFE}"/>
              </a:ext>
            </a:extLst>
          </p:cNvPr>
          <p:cNvSpPr/>
          <p:nvPr/>
        </p:nvSpPr>
        <p:spPr>
          <a:xfrm>
            <a:off x="3789456" y="2565081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39582E9-5811-4B48-BBC3-D78E411D8007}"/>
              </a:ext>
            </a:extLst>
          </p:cNvPr>
          <p:cNvSpPr txBox="1"/>
          <p:nvPr/>
        </p:nvSpPr>
        <p:spPr>
          <a:xfrm>
            <a:off x="2800277" y="4838251"/>
            <a:ext cx="1076543" cy="13234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500" dirty="0">
                <a:solidFill>
                  <a:schemeClr val="bg1"/>
                </a:solidFill>
              </a:rPr>
              <a:t>2000 Lumens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16928F1-8166-4850-9ED0-534ED223DFBA}"/>
              </a:ext>
            </a:extLst>
          </p:cNvPr>
          <p:cNvSpPr txBox="1"/>
          <p:nvPr/>
        </p:nvSpPr>
        <p:spPr>
          <a:xfrm>
            <a:off x="2369343" y="4838886"/>
            <a:ext cx="388894" cy="13234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500" b="1" dirty="0">
                <a:solidFill>
                  <a:schemeClr val="bg1"/>
                </a:solidFill>
              </a:rPr>
              <a:t>2000L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A2DA123-EDBE-40BE-9F67-0E197C2979FC}"/>
              </a:ext>
            </a:extLst>
          </p:cNvPr>
          <p:cNvCxnSpPr>
            <a:cxnSpLocks/>
          </p:cNvCxnSpPr>
          <p:nvPr/>
        </p:nvCxnSpPr>
        <p:spPr>
          <a:xfrm>
            <a:off x="2072168" y="6510742"/>
            <a:ext cx="992635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E9E2858-4C37-4006-ADB3-823A24B23989}"/>
              </a:ext>
            </a:extLst>
          </p:cNvPr>
          <p:cNvCxnSpPr>
            <a:cxnSpLocks/>
          </p:cNvCxnSpPr>
          <p:nvPr/>
        </p:nvCxnSpPr>
        <p:spPr>
          <a:xfrm>
            <a:off x="1924493" y="1970568"/>
            <a:ext cx="10074025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4C23A016-A632-447B-A097-0A9058817B3A}"/>
              </a:ext>
            </a:extLst>
          </p:cNvPr>
          <p:cNvSpPr txBox="1"/>
          <p:nvPr/>
        </p:nvSpPr>
        <p:spPr>
          <a:xfrm>
            <a:off x="4154202" y="2513177"/>
            <a:ext cx="1701134" cy="1846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/>
              <a:t>        DIMMING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569865D-0599-4F4E-A51A-0666DFC95ED8}"/>
              </a:ext>
            </a:extLst>
          </p:cNvPr>
          <p:cNvSpPr txBox="1"/>
          <p:nvPr/>
        </p:nvSpPr>
        <p:spPr>
          <a:xfrm>
            <a:off x="4780792" y="2773632"/>
            <a:ext cx="106959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- 1% Dimming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F98635A-D239-4773-BF07-851DAC63F300}"/>
              </a:ext>
            </a:extLst>
          </p:cNvPr>
          <p:cNvSpPr/>
          <p:nvPr/>
        </p:nvSpPr>
        <p:spPr>
          <a:xfrm>
            <a:off x="4090707" y="2414515"/>
            <a:ext cx="1834552" cy="3046296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0318354-D4B4-4170-BDAE-9A09B885005F}"/>
              </a:ext>
            </a:extLst>
          </p:cNvPr>
          <p:cNvSpPr/>
          <p:nvPr/>
        </p:nvSpPr>
        <p:spPr>
          <a:xfrm>
            <a:off x="4192851" y="2803032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8133B3E-EA4A-4BBA-9225-36C191567F70}"/>
              </a:ext>
            </a:extLst>
          </p:cNvPr>
          <p:cNvSpPr txBox="1"/>
          <p:nvPr/>
        </p:nvSpPr>
        <p:spPr>
          <a:xfrm>
            <a:off x="4349858" y="2774267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L11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B8555D7-20D3-4807-9BBA-40849CD7B9B7}"/>
              </a:ext>
            </a:extLst>
          </p:cNvPr>
          <p:cNvSpPr txBox="1"/>
          <p:nvPr/>
        </p:nvSpPr>
        <p:spPr>
          <a:xfrm>
            <a:off x="4775998" y="2992896"/>
            <a:ext cx="106959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- 10% Dimming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4CB3DB4-EAA9-4DED-BBF7-65F3F4D17C34}"/>
              </a:ext>
            </a:extLst>
          </p:cNvPr>
          <p:cNvSpPr txBox="1"/>
          <p:nvPr/>
        </p:nvSpPr>
        <p:spPr>
          <a:xfrm>
            <a:off x="4345064" y="2993531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LD1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712C9B0-EFB9-49E3-9FD0-F592B56CCC3D}"/>
              </a:ext>
            </a:extLst>
          </p:cNvPr>
          <p:cNvSpPr txBox="1"/>
          <p:nvPr/>
        </p:nvSpPr>
        <p:spPr>
          <a:xfrm>
            <a:off x="4769052" y="3190885"/>
            <a:ext cx="1076543" cy="332399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Lutron Hi-</a:t>
            </a:r>
            <a:r>
              <a:rPr lang="en-US" sz="600" dirty="0" err="1"/>
              <a:t>Lume</a:t>
            </a:r>
            <a:r>
              <a:rPr lang="en-US" sz="600" dirty="0"/>
              <a:t> </a:t>
            </a:r>
            <a:r>
              <a:rPr lang="en-US" sz="600" dirty="0" err="1"/>
              <a:t>EcoSystem</a:t>
            </a:r>
            <a:r>
              <a:rPr lang="en-US" sz="600" dirty="0"/>
              <a:t> (LDE1) - 1% Dimming (Not available with 500L)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5064A61-F593-4D42-B550-E5842078BC29}"/>
              </a:ext>
            </a:extLst>
          </p:cNvPr>
          <p:cNvSpPr txBox="1"/>
          <p:nvPr/>
        </p:nvSpPr>
        <p:spPr>
          <a:xfrm>
            <a:off x="4338118" y="3191520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LH1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0A27692B-599A-43C1-9B92-EDA3D5E9A905}"/>
              </a:ext>
            </a:extLst>
          </p:cNvPr>
          <p:cNvSpPr/>
          <p:nvPr/>
        </p:nvSpPr>
        <p:spPr>
          <a:xfrm>
            <a:off x="4194928" y="3031636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0856839-AEDE-4912-9F5E-4D82CBB2408D}"/>
              </a:ext>
            </a:extLst>
          </p:cNvPr>
          <p:cNvSpPr txBox="1"/>
          <p:nvPr/>
        </p:nvSpPr>
        <p:spPr>
          <a:xfrm>
            <a:off x="4769052" y="3528095"/>
            <a:ext cx="1076543" cy="332399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Lutron 5-Series </a:t>
            </a:r>
            <a:r>
              <a:rPr lang="en-US" sz="600" dirty="0" err="1"/>
              <a:t>EcoSystem</a:t>
            </a:r>
            <a:r>
              <a:rPr lang="en-US" sz="600" dirty="0"/>
              <a:t> (LDE5) - 5% Dimming  (Not available with 500L)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8669A37-7F46-4A18-9EF5-130B4E9CF1B4}"/>
              </a:ext>
            </a:extLst>
          </p:cNvPr>
          <p:cNvSpPr txBox="1"/>
          <p:nvPr/>
        </p:nvSpPr>
        <p:spPr>
          <a:xfrm>
            <a:off x="4338118" y="3528730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LU5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2315272-94FB-4CE7-9AC5-ECA0FC32A024}"/>
              </a:ext>
            </a:extLst>
          </p:cNvPr>
          <p:cNvSpPr/>
          <p:nvPr/>
        </p:nvSpPr>
        <p:spPr>
          <a:xfrm>
            <a:off x="4192851" y="3582959"/>
            <a:ext cx="45719" cy="457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F6F15DC3-0DD8-4CC1-A882-25BF66EDD6FC}"/>
              </a:ext>
            </a:extLst>
          </p:cNvPr>
          <p:cNvSpPr/>
          <p:nvPr/>
        </p:nvSpPr>
        <p:spPr>
          <a:xfrm>
            <a:off x="4199500" y="3235725"/>
            <a:ext cx="45719" cy="457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Arrow: Down 54">
            <a:extLst>
              <a:ext uri="{FF2B5EF4-FFF2-40B4-BE49-F238E27FC236}">
                <a16:creationId xmlns:a16="http://schemas.microsoft.com/office/drawing/2014/main" id="{42D5B15F-4013-4BD5-80A8-BB2736717457}"/>
              </a:ext>
            </a:extLst>
          </p:cNvPr>
          <p:cNvSpPr/>
          <p:nvPr/>
        </p:nvSpPr>
        <p:spPr>
          <a:xfrm>
            <a:off x="5754756" y="2814083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56" name="Arrow: Down 55">
            <a:extLst>
              <a:ext uri="{FF2B5EF4-FFF2-40B4-BE49-F238E27FC236}">
                <a16:creationId xmlns:a16="http://schemas.microsoft.com/office/drawing/2014/main" id="{119AA496-8741-468F-B80E-BF0A3FF46071}"/>
              </a:ext>
            </a:extLst>
          </p:cNvPr>
          <p:cNvSpPr/>
          <p:nvPr/>
        </p:nvSpPr>
        <p:spPr>
          <a:xfrm>
            <a:off x="5759924" y="3039308"/>
            <a:ext cx="58540" cy="73461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57" name="Arrow: Down 56">
            <a:extLst>
              <a:ext uri="{FF2B5EF4-FFF2-40B4-BE49-F238E27FC236}">
                <a16:creationId xmlns:a16="http://schemas.microsoft.com/office/drawing/2014/main" id="{31B912C1-E7A1-4FD2-9448-5BC492F62914}"/>
              </a:ext>
            </a:extLst>
          </p:cNvPr>
          <p:cNvSpPr/>
          <p:nvPr/>
        </p:nvSpPr>
        <p:spPr>
          <a:xfrm>
            <a:off x="5754756" y="3246887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58" name="Arrow: Down 57">
            <a:extLst>
              <a:ext uri="{FF2B5EF4-FFF2-40B4-BE49-F238E27FC236}">
                <a16:creationId xmlns:a16="http://schemas.microsoft.com/office/drawing/2014/main" id="{8BCA4407-1EEE-4C6F-B02B-58E4F8AEE65A}"/>
              </a:ext>
            </a:extLst>
          </p:cNvPr>
          <p:cNvSpPr/>
          <p:nvPr/>
        </p:nvSpPr>
        <p:spPr>
          <a:xfrm rot="10800000">
            <a:off x="5761916" y="3561352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2B3B9C80-1FA0-4A93-B58B-D5222546BEE6}"/>
              </a:ext>
            </a:extLst>
          </p:cNvPr>
          <p:cNvGrpSpPr/>
          <p:nvPr/>
        </p:nvGrpSpPr>
        <p:grpSpPr>
          <a:xfrm>
            <a:off x="4116289" y="2410289"/>
            <a:ext cx="272832" cy="338554"/>
            <a:chOff x="5873578" y="5235080"/>
            <a:chExt cx="272832" cy="338554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3387A366-75CC-4926-9450-CAFACD91968B}"/>
                </a:ext>
              </a:extLst>
            </p:cNvPr>
            <p:cNvSpPr/>
            <p:nvPr/>
          </p:nvSpPr>
          <p:spPr>
            <a:xfrm>
              <a:off x="5915104" y="5339706"/>
              <a:ext cx="192722" cy="19509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026EEF92-7684-4EAC-9700-E3DF83063F14}"/>
                </a:ext>
              </a:extLst>
            </p:cNvPr>
            <p:cNvSpPr txBox="1"/>
            <p:nvPr/>
          </p:nvSpPr>
          <p:spPr>
            <a:xfrm>
              <a:off x="5873578" y="5235080"/>
              <a:ext cx="27283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x</a:t>
              </a:r>
            </a:p>
          </p:txBody>
        </p:sp>
      </p:grpSp>
      <p:sp>
        <p:nvSpPr>
          <p:cNvPr id="69" name="Arrow: Down 68">
            <a:extLst>
              <a:ext uri="{FF2B5EF4-FFF2-40B4-BE49-F238E27FC236}">
                <a16:creationId xmlns:a16="http://schemas.microsoft.com/office/drawing/2014/main" id="{302AD995-4B4A-4546-86B1-788EF2A0297C}"/>
              </a:ext>
            </a:extLst>
          </p:cNvPr>
          <p:cNvSpPr/>
          <p:nvPr/>
        </p:nvSpPr>
        <p:spPr>
          <a:xfrm>
            <a:off x="5769220" y="2565081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D0731BB1-B31F-4F3F-83F3-B5B730CD4E94}"/>
              </a:ext>
            </a:extLst>
          </p:cNvPr>
          <p:cNvSpPr txBox="1"/>
          <p:nvPr/>
        </p:nvSpPr>
        <p:spPr>
          <a:xfrm>
            <a:off x="4080208" y="5759934"/>
            <a:ext cx="1810594" cy="553998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dirty="0"/>
              <a:t>Dimming  (Not available with 500L.</a:t>
            </a:r>
          </a:p>
          <a:p>
            <a:r>
              <a:rPr lang="en-US" sz="600" dirty="0"/>
              <a:t>Lutron 5-Series </a:t>
            </a:r>
            <a:r>
              <a:rPr lang="en-US" sz="600" dirty="0" err="1"/>
              <a:t>EcoSystem</a:t>
            </a:r>
            <a:r>
              <a:rPr lang="en-US" sz="600" dirty="0"/>
              <a:t> (LDE5) - 5% Dimming  (Not available with 500L)</a:t>
            </a:r>
          </a:p>
          <a:p>
            <a:r>
              <a:rPr lang="en-US" sz="600" dirty="0"/>
              <a:t>Lutron 5-Series </a:t>
            </a:r>
            <a:r>
              <a:rPr lang="en-US" sz="600" dirty="0" err="1"/>
              <a:t>EcoSystem</a:t>
            </a:r>
            <a:r>
              <a:rPr lang="en-US" sz="600" dirty="0"/>
              <a:t> (LDE5) - 5% Dimming  (Not available with 500L)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A30CFB32-C2CD-482C-9C7E-9C2C8B8F062D}"/>
              </a:ext>
            </a:extLst>
          </p:cNvPr>
          <p:cNvSpPr txBox="1"/>
          <p:nvPr/>
        </p:nvSpPr>
        <p:spPr>
          <a:xfrm>
            <a:off x="6127935" y="2524820"/>
            <a:ext cx="1701134" cy="184666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>
                <a:solidFill>
                  <a:schemeClr val="bg1"/>
                </a:solidFill>
              </a:rPr>
              <a:t>Lumen Output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919A0253-65D7-463D-A1FE-FF5F8B82FB00}"/>
              </a:ext>
            </a:extLst>
          </p:cNvPr>
          <p:cNvSpPr/>
          <p:nvPr/>
        </p:nvSpPr>
        <p:spPr>
          <a:xfrm>
            <a:off x="6064440" y="2426159"/>
            <a:ext cx="1834552" cy="2792386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BC56D94-9908-43A5-A7E3-F13FBC2D859B}"/>
              </a:ext>
            </a:extLst>
          </p:cNvPr>
          <p:cNvSpPr txBox="1"/>
          <p:nvPr/>
        </p:nvSpPr>
        <p:spPr>
          <a:xfrm>
            <a:off x="6739605" y="2798102"/>
            <a:ext cx="1076543" cy="13234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500" dirty="0">
                <a:solidFill>
                  <a:schemeClr val="bg1"/>
                </a:solidFill>
              </a:rPr>
              <a:t>2000 Lumens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6D110A52-1358-4F72-928B-43CC9F0C59DA}"/>
              </a:ext>
            </a:extLst>
          </p:cNvPr>
          <p:cNvSpPr txBox="1"/>
          <p:nvPr/>
        </p:nvSpPr>
        <p:spPr>
          <a:xfrm>
            <a:off x="6308671" y="2798737"/>
            <a:ext cx="388894" cy="13234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500" b="1" dirty="0">
                <a:solidFill>
                  <a:schemeClr val="bg1"/>
                </a:solidFill>
              </a:rPr>
              <a:t>2000L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B6C7F2AC-E1D5-43FB-B559-29C4CC4649E4}"/>
              </a:ext>
            </a:extLst>
          </p:cNvPr>
          <p:cNvSpPr txBox="1"/>
          <p:nvPr/>
        </p:nvSpPr>
        <p:spPr>
          <a:xfrm>
            <a:off x="6246597" y="2762592"/>
            <a:ext cx="31290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b="1" dirty="0">
                <a:solidFill>
                  <a:schemeClr val="bg1">
                    <a:lumMod val="50000"/>
                  </a:schemeClr>
                </a:solidFill>
              </a:rPr>
              <a:t>SKU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F8313789-FD79-4AF7-B5AC-20997A3660D2}"/>
              </a:ext>
            </a:extLst>
          </p:cNvPr>
          <p:cNvSpPr txBox="1"/>
          <p:nvPr/>
        </p:nvSpPr>
        <p:spPr>
          <a:xfrm>
            <a:off x="6693421" y="2761142"/>
            <a:ext cx="54213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dirty="0">
                <a:solidFill>
                  <a:schemeClr val="bg1">
                    <a:lumMod val="50000"/>
                  </a:schemeClr>
                </a:solidFill>
              </a:rPr>
              <a:t>Description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67B5C012-4DCD-40A9-B0E2-E1496909845F}"/>
              </a:ext>
            </a:extLst>
          </p:cNvPr>
          <p:cNvSpPr txBox="1"/>
          <p:nvPr/>
        </p:nvSpPr>
        <p:spPr>
          <a:xfrm>
            <a:off x="6104591" y="2508397"/>
            <a:ext cx="80182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solidFill>
                  <a:schemeClr val="bg1">
                    <a:lumMod val="50000"/>
                  </a:schemeClr>
                </a:solidFill>
              </a:rPr>
              <a:t>Option Header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EC6D2ED2-B589-4F87-86CD-75FE88A06FFA}"/>
              </a:ext>
            </a:extLst>
          </p:cNvPr>
          <p:cNvSpPr txBox="1"/>
          <p:nvPr/>
        </p:nvSpPr>
        <p:spPr>
          <a:xfrm>
            <a:off x="4785364" y="3875678"/>
            <a:ext cx="106959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- 1% Dimming</a:t>
            </a:r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41EF594D-1F4D-4610-9AFE-A9D2695B5190}"/>
              </a:ext>
            </a:extLst>
          </p:cNvPr>
          <p:cNvSpPr/>
          <p:nvPr/>
        </p:nvSpPr>
        <p:spPr>
          <a:xfrm>
            <a:off x="4197423" y="3905078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E0F7CA86-C08A-488A-820A-1631D55EF139}"/>
              </a:ext>
            </a:extLst>
          </p:cNvPr>
          <p:cNvSpPr txBox="1"/>
          <p:nvPr/>
        </p:nvSpPr>
        <p:spPr>
          <a:xfrm>
            <a:off x="4354430" y="3876313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L11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71AFC716-5E03-4D08-B7CE-A2981D9C8A5C}"/>
              </a:ext>
            </a:extLst>
          </p:cNvPr>
          <p:cNvSpPr txBox="1"/>
          <p:nvPr/>
        </p:nvSpPr>
        <p:spPr>
          <a:xfrm>
            <a:off x="4780570" y="4094942"/>
            <a:ext cx="106959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- 10% Dimming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F262548A-DFFE-42AA-BDA3-60951EEA60B4}"/>
              </a:ext>
            </a:extLst>
          </p:cNvPr>
          <p:cNvSpPr txBox="1"/>
          <p:nvPr/>
        </p:nvSpPr>
        <p:spPr>
          <a:xfrm>
            <a:off x="4349636" y="4095577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LD1</a:t>
            </a:r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92046720-F46B-40AF-80D8-844C259B47EF}"/>
              </a:ext>
            </a:extLst>
          </p:cNvPr>
          <p:cNvSpPr/>
          <p:nvPr/>
        </p:nvSpPr>
        <p:spPr>
          <a:xfrm>
            <a:off x="4199500" y="4133682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87" name="Arrow: Down 86">
            <a:extLst>
              <a:ext uri="{FF2B5EF4-FFF2-40B4-BE49-F238E27FC236}">
                <a16:creationId xmlns:a16="http://schemas.microsoft.com/office/drawing/2014/main" id="{7D52EBFF-FAA7-44AA-8577-DB9C56D416A1}"/>
              </a:ext>
            </a:extLst>
          </p:cNvPr>
          <p:cNvSpPr/>
          <p:nvPr/>
        </p:nvSpPr>
        <p:spPr>
          <a:xfrm>
            <a:off x="5759328" y="3916129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88" name="Arrow: Down 87">
            <a:extLst>
              <a:ext uri="{FF2B5EF4-FFF2-40B4-BE49-F238E27FC236}">
                <a16:creationId xmlns:a16="http://schemas.microsoft.com/office/drawing/2014/main" id="{9734545E-D8A1-4413-91C0-B84DA57DEF9C}"/>
              </a:ext>
            </a:extLst>
          </p:cNvPr>
          <p:cNvSpPr/>
          <p:nvPr/>
        </p:nvSpPr>
        <p:spPr>
          <a:xfrm>
            <a:off x="5764496" y="4141354"/>
            <a:ext cx="58540" cy="73461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0F6BBFE9-AFBF-4412-8B2C-273A7827359D}"/>
              </a:ext>
            </a:extLst>
          </p:cNvPr>
          <p:cNvSpPr txBox="1"/>
          <p:nvPr/>
        </p:nvSpPr>
        <p:spPr>
          <a:xfrm>
            <a:off x="4784049" y="4318176"/>
            <a:ext cx="106959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- 1% Dimming</a:t>
            </a: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33F53F40-76B0-4B0D-93AF-E16550C4E321}"/>
              </a:ext>
            </a:extLst>
          </p:cNvPr>
          <p:cNvSpPr/>
          <p:nvPr/>
        </p:nvSpPr>
        <p:spPr>
          <a:xfrm>
            <a:off x="4196108" y="4347576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8E200349-8F86-4CD9-845A-E395BA46FE47}"/>
              </a:ext>
            </a:extLst>
          </p:cNvPr>
          <p:cNvSpPr txBox="1"/>
          <p:nvPr/>
        </p:nvSpPr>
        <p:spPr>
          <a:xfrm>
            <a:off x="4353115" y="4318811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L11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1448F2CB-DCA5-4CA4-8947-F33513DFF7EA}"/>
              </a:ext>
            </a:extLst>
          </p:cNvPr>
          <p:cNvSpPr txBox="1"/>
          <p:nvPr/>
        </p:nvSpPr>
        <p:spPr>
          <a:xfrm>
            <a:off x="4779255" y="4537440"/>
            <a:ext cx="106959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- 10% Dimming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E650C285-B214-4AAD-800E-E4B777E0D30E}"/>
              </a:ext>
            </a:extLst>
          </p:cNvPr>
          <p:cNvSpPr txBox="1"/>
          <p:nvPr/>
        </p:nvSpPr>
        <p:spPr>
          <a:xfrm>
            <a:off x="4348321" y="4538075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LD1</a:t>
            </a: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60A0BD81-3239-4F33-80C5-43FC50251186}"/>
              </a:ext>
            </a:extLst>
          </p:cNvPr>
          <p:cNvSpPr/>
          <p:nvPr/>
        </p:nvSpPr>
        <p:spPr>
          <a:xfrm>
            <a:off x="4198185" y="4576180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95" name="Arrow: Down 94">
            <a:extLst>
              <a:ext uri="{FF2B5EF4-FFF2-40B4-BE49-F238E27FC236}">
                <a16:creationId xmlns:a16="http://schemas.microsoft.com/office/drawing/2014/main" id="{DCE22264-B391-442D-AA73-A80A89CD8647}"/>
              </a:ext>
            </a:extLst>
          </p:cNvPr>
          <p:cNvSpPr/>
          <p:nvPr/>
        </p:nvSpPr>
        <p:spPr>
          <a:xfrm>
            <a:off x="5758013" y="4358627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96" name="Arrow: Down 95">
            <a:extLst>
              <a:ext uri="{FF2B5EF4-FFF2-40B4-BE49-F238E27FC236}">
                <a16:creationId xmlns:a16="http://schemas.microsoft.com/office/drawing/2014/main" id="{F3C28383-39B5-435B-AEC9-57302CAC94FF}"/>
              </a:ext>
            </a:extLst>
          </p:cNvPr>
          <p:cNvSpPr/>
          <p:nvPr/>
        </p:nvSpPr>
        <p:spPr>
          <a:xfrm>
            <a:off x="5763181" y="4583852"/>
            <a:ext cx="58540" cy="73461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FBBD5BD-2EF2-4486-8FAA-5165EC336838}"/>
              </a:ext>
            </a:extLst>
          </p:cNvPr>
          <p:cNvSpPr txBox="1"/>
          <p:nvPr/>
        </p:nvSpPr>
        <p:spPr>
          <a:xfrm>
            <a:off x="4783287" y="4754152"/>
            <a:ext cx="106959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- 1% Dimming</a:t>
            </a:r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04E98E8D-3498-4073-A3D7-AAEE0B74263E}"/>
              </a:ext>
            </a:extLst>
          </p:cNvPr>
          <p:cNvSpPr/>
          <p:nvPr/>
        </p:nvSpPr>
        <p:spPr>
          <a:xfrm>
            <a:off x="4195346" y="4783552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6746318C-A3C9-4ED0-8791-E1B3A5784959}"/>
              </a:ext>
            </a:extLst>
          </p:cNvPr>
          <p:cNvSpPr txBox="1"/>
          <p:nvPr/>
        </p:nvSpPr>
        <p:spPr>
          <a:xfrm>
            <a:off x="4352353" y="4754787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L11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ECF023BC-58DD-4734-91ED-33948B59FCDD}"/>
              </a:ext>
            </a:extLst>
          </p:cNvPr>
          <p:cNvSpPr txBox="1"/>
          <p:nvPr/>
        </p:nvSpPr>
        <p:spPr>
          <a:xfrm>
            <a:off x="4778493" y="4973416"/>
            <a:ext cx="106959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- 10% Dimming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6D80F49A-970C-4A8C-BD18-0E431AD19580}"/>
              </a:ext>
            </a:extLst>
          </p:cNvPr>
          <p:cNvSpPr txBox="1"/>
          <p:nvPr/>
        </p:nvSpPr>
        <p:spPr>
          <a:xfrm>
            <a:off x="4347559" y="4974051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LD1</a:t>
            </a:r>
          </a:p>
        </p:txBody>
      </p:sp>
      <p:sp>
        <p:nvSpPr>
          <p:cNvPr id="102" name="Oval 101">
            <a:extLst>
              <a:ext uri="{FF2B5EF4-FFF2-40B4-BE49-F238E27FC236}">
                <a16:creationId xmlns:a16="http://schemas.microsoft.com/office/drawing/2014/main" id="{DBE89228-8C3C-43D9-AE35-71E92D10127E}"/>
              </a:ext>
            </a:extLst>
          </p:cNvPr>
          <p:cNvSpPr/>
          <p:nvPr/>
        </p:nvSpPr>
        <p:spPr>
          <a:xfrm>
            <a:off x="4197423" y="5012156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103" name="Arrow: Down 102">
            <a:extLst>
              <a:ext uri="{FF2B5EF4-FFF2-40B4-BE49-F238E27FC236}">
                <a16:creationId xmlns:a16="http://schemas.microsoft.com/office/drawing/2014/main" id="{F243E027-875A-472D-BCEE-6CDBA59B8802}"/>
              </a:ext>
            </a:extLst>
          </p:cNvPr>
          <p:cNvSpPr/>
          <p:nvPr/>
        </p:nvSpPr>
        <p:spPr>
          <a:xfrm>
            <a:off x="5757251" y="4794603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104" name="Arrow: Down 103">
            <a:extLst>
              <a:ext uri="{FF2B5EF4-FFF2-40B4-BE49-F238E27FC236}">
                <a16:creationId xmlns:a16="http://schemas.microsoft.com/office/drawing/2014/main" id="{2BFF53D4-BEB4-424D-8791-B08EC7BA739F}"/>
              </a:ext>
            </a:extLst>
          </p:cNvPr>
          <p:cNvSpPr/>
          <p:nvPr/>
        </p:nvSpPr>
        <p:spPr>
          <a:xfrm>
            <a:off x="5762419" y="5019828"/>
            <a:ext cx="58540" cy="73461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781301F7-9211-4B71-A780-E88CA66AB650}"/>
              </a:ext>
            </a:extLst>
          </p:cNvPr>
          <p:cNvCxnSpPr/>
          <p:nvPr/>
        </p:nvCxnSpPr>
        <p:spPr>
          <a:xfrm>
            <a:off x="2110943" y="2340591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88B8C1D1-7872-452E-9ADB-A47FA5314B15}"/>
              </a:ext>
            </a:extLst>
          </p:cNvPr>
          <p:cNvCxnSpPr/>
          <p:nvPr/>
        </p:nvCxnSpPr>
        <p:spPr>
          <a:xfrm>
            <a:off x="4099133" y="2340591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054495C7-15BF-45D3-A810-AD648EE479DC}"/>
              </a:ext>
            </a:extLst>
          </p:cNvPr>
          <p:cNvCxnSpPr/>
          <p:nvPr/>
        </p:nvCxnSpPr>
        <p:spPr>
          <a:xfrm>
            <a:off x="6064440" y="2340591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8EC06896-B551-44F1-9385-9AAF6E301A96}"/>
              </a:ext>
            </a:extLst>
          </p:cNvPr>
          <p:cNvCxnSpPr/>
          <p:nvPr/>
        </p:nvCxnSpPr>
        <p:spPr>
          <a:xfrm>
            <a:off x="8090937" y="2340591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E6C678AC-8562-43F7-A61F-CD751F6ABB00}"/>
              </a:ext>
            </a:extLst>
          </p:cNvPr>
          <p:cNvCxnSpPr/>
          <p:nvPr/>
        </p:nvCxnSpPr>
        <p:spPr>
          <a:xfrm>
            <a:off x="10049391" y="2340591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7FF22E44-CFC1-4557-8A2D-D0355BF51066}"/>
              </a:ext>
            </a:extLst>
          </p:cNvPr>
          <p:cNvCxnSpPr/>
          <p:nvPr/>
        </p:nvCxnSpPr>
        <p:spPr>
          <a:xfrm>
            <a:off x="2110943" y="6928514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B0ACA2E1-74F9-4ECE-A4EA-0505B2C8EB14}"/>
              </a:ext>
            </a:extLst>
          </p:cNvPr>
          <p:cNvCxnSpPr/>
          <p:nvPr/>
        </p:nvCxnSpPr>
        <p:spPr>
          <a:xfrm>
            <a:off x="4099133" y="6928514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A0465209-7905-4B01-BAB1-CFAA369F12B1}"/>
              </a:ext>
            </a:extLst>
          </p:cNvPr>
          <p:cNvCxnSpPr/>
          <p:nvPr/>
        </p:nvCxnSpPr>
        <p:spPr>
          <a:xfrm>
            <a:off x="6064440" y="6928514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922A5B87-194E-4F7B-B045-733C5D3B2035}"/>
              </a:ext>
            </a:extLst>
          </p:cNvPr>
          <p:cNvCxnSpPr/>
          <p:nvPr/>
        </p:nvCxnSpPr>
        <p:spPr>
          <a:xfrm>
            <a:off x="8090937" y="6928514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E5FE2C75-409C-4102-AA6D-A5386C0AB67B}"/>
              </a:ext>
            </a:extLst>
          </p:cNvPr>
          <p:cNvCxnSpPr/>
          <p:nvPr/>
        </p:nvCxnSpPr>
        <p:spPr>
          <a:xfrm>
            <a:off x="10049391" y="6928514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Rectangle 134">
            <a:extLst>
              <a:ext uri="{FF2B5EF4-FFF2-40B4-BE49-F238E27FC236}">
                <a16:creationId xmlns:a16="http://schemas.microsoft.com/office/drawing/2014/main" id="{5F519A08-F9D1-463F-B8AC-EE2B7B37BE66}"/>
              </a:ext>
            </a:extLst>
          </p:cNvPr>
          <p:cNvSpPr/>
          <p:nvPr/>
        </p:nvSpPr>
        <p:spPr>
          <a:xfrm>
            <a:off x="1924494" y="1596788"/>
            <a:ext cx="10294546" cy="892769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57CFA826-05C1-4149-AA7B-87EF2ED57477}"/>
              </a:ext>
            </a:extLst>
          </p:cNvPr>
          <p:cNvSpPr txBox="1"/>
          <p:nvPr/>
        </p:nvSpPr>
        <p:spPr>
          <a:xfrm>
            <a:off x="30335" y="3401898"/>
            <a:ext cx="91563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FFC000"/>
                </a:solidFill>
              </a:rPr>
              <a:t>Radio (default</a:t>
            </a:r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A9F184CA-CADD-4A63-9CFD-4DB63AAB0C4D}"/>
              </a:ext>
            </a:extLst>
          </p:cNvPr>
          <p:cNvSpPr/>
          <p:nvPr/>
        </p:nvSpPr>
        <p:spPr>
          <a:xfrm>
            <a:off x="1338356" y="3433332"/>
            <a:ext cx="90327" cy="8389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ounded Rectangle 2">
            <a:extLst>
              <a:ext uri="{FF2B5EF4-FFF2-40B4-BE49-F238E27FC236}">
                <a16:creationId xmlns:a16="http://schemas.microsoft.com/office/drawing/2014/main" id="{7B94A01A-EC34-4157-A63B-5B20E4C24966}"/>
              </a:ext>
            </a:extLst>
          </p:cNvPr>
          <p:cNvSpPr/>
          <p:nvPr/>
        </p:nvSpPr>
        <p:spPr>
          <a:xfrm>
            <a:off x="1338357" y="3685461"/>
            <a:ext cx="87072" cy="83893"/>
          </a:xfrm>
          <a:prstGeom prst="round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AC700FD6-10B5-4F50-91DE-EA201FF4FDA1}"/>
              </a:ext>
            </a:extLst>
          </p:cNvPr>
          <p:cNvSpPr/>
          <p:nvPr/>
        </p:nvSpPr>
        <p:spPr>
          <a:xfrm>
            <a:off x="1213542" y="3327087"/>
            <a:ext cx="321770" cy="119264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val 140">
            <a:extLst>
              <a:ext uri="{FF2B5EF4-FFF2-40B4-BE49-F238E27FC236}">
                <a16:creationId xmlns:a16="http://schemas.microsoft.com/office/drawing/2014/main" id="{D887FF5F-4F54-4CF8-BB2E-90DEFB6A840D}"/>
              </a:ext>
            </a:extLst>
          </p:cNvPr>
          <p:cNvSpPr/>
          <p:nvPr/>
        </p:nvSpPr>
        <p:spPr>
          <a:xfrm>
            <a:off x="1335101" y="3969641"/>
            <a:ext cx="90327" cy="83893"/>
          </a:xfrm>
          <a:prstGeom prst="ellipse">
            <a:avLst/>
          </a:prstGeom>
          <a:solidFill>
            <a:srgbClr val="FFC000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ounded Rectangle 83">
            <a:extLst>
              <a:ext uri="{FF2B5EF4-FFF2-40B4-BE49-F238E27FC236}">
                <a16:creationId xmlns:a16="http://schemas.microsoft.com/office/drawing/2014/main" id="{E68DAE3F-18EE-4D31-980C-15690457BFA7}"/>
              </a:ext>
            </a:extLst>
          </p:cNvPr>
          <p:cNvSpPr/>
          <p:nvPr/>
        </p:nvSpPr>
        <p:spPr>
          <a:xfrm>
            <a:off x="1341358" y="4260973"/>
            <a:ext cx="87326" cy="83893"/>
          </a:xfrm>
          <a:prstGeom prst="roundRect">
            <a:avLst/>
          </a:prstGeom>
          <a:solidFill>
            <a:srgbClr val="FFC000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D14A0A43-EB9E-41E2-9429-E8F91EFD2D72}"/>
              </a:ext>
            </a:extLst>
          </p:cNvPr>
          <p:cNvSpPr txBox="1"/>
          <p:nvPr/>
        </p:nvSpPr>
        <p:spPr>
          <a:xfrm>
            <a:off x="10929" y="3646324"/>
            <a:ext cx="52610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FFC000"/>
                </a:solidFill>
              </a:rPr>
              <a:t>option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0F9398CD-2B57-4D63-9B3A-44B5ACBEAD1C}"/>
              </a:ext>
            </a:extLst>
          </p:cNvPr>
          <p:cNvSpPr txBox="1"/>
          <p:nvPr/>
        </p:nvSpPr>
        <p:spPr>
          <a:xfrm>
            <a:off x="25974" y="3919214"/>
            <a:ext cx="11512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FFC000"/>
                </a:solidFill>
              </a:rPr>
              <a:t>Radio with custom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BAAE8B58-0A47-447A-B9A0-60505528AA0E}"/>
              </a:ext>
            </a:extLst>
          </p:cNvPr>
          <p:cNvSpPr txBox="1"/>
          <p:nvPr/>
        </p:nvSpPr>
        <p:spPr>
          <a:xfrm>
            <a:off x="6568" y="4163640"/>
            <a:ext cx="12170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FFC000"/>
                </a:solidFill>
              </a:rPr>
              <a:t>Option with custom</a:t>
            </a:r>
          </a:p>
        </p:txBody>
      </p:sp>
      <p:cxnSp>
        <p:nvCxnSpPr>
          <p:cNvPr id="154" name="Straight Arrow Connector 153">
            <a:extLst>
              <a:ext uri="{FF2B5EF4-FFF2-40B4-BE49-F238E27FC236}">
                <a16:creationId xmlns:a16="http://schemas.microsoft.com/office/drawing/2014/main" id="{7D653359-D669-495E-BCFA-FF2EEDCEC812}"/>
              </a:ext>
            </a:extLst>
          </p:cNvPr>
          <p:cNvCxnSpPr/>
          <p:nvPr/>
        </p:nvCxnSpPr>
        <p:spPr>
          <a:xfrm flipV="1">
            <a:off x="1496961" y="3031636"/>
            <a:ext cx="635687" cy="4454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Oval 156">
            <a:extLst>
              <a:ext uri="{FF2B5EF4-FFF2-40B4-BE49-F238E27FC236}">
                <a16:creationId xmlns:a16="http://schemas.microsoft.com/office/drawing/2014/main" id="{46455AEF-CADC-48A2-ABCC-4276373B532F}"/>
              </a:ext>
            </a:extLst>
          </p:cNvPr>
          <p:cNvSpPr/>
          <p:nvPr/>
        </p:nvSpPr>
        <p:spPr>
          <a:xfrm>
            <a:off x="6156785" y="2840668"/>
            <a:ext cx="54864" cy="5486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FBB686B3-BCA8-4A6C-86DB-27EADC92AF3B}"/>
              </a:ext>
            </a:extLst>
          </p:cNvPr>
          <p:cNvSpPr/>
          <p:nvPr/>
        </p:nvSpPr>
        <p:spPr>
          <a:xfrm>
            <a:off x="2230999" y="4904772"/>
            <a:ext cx="54864" cy="5486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B3AEED56-A5C4-4AD5-8147-5CA9E265B34F}"/>
              </a:ext>
            </a:extLst>
          </p:cNvPr>
          <p:cNvSpPr txBox="1"/>
          <p:nvPr/>
        </p:nvSpPr>
        <p:spPr>
          <a:xfrm>
            <a:off x="3656802" y="4023793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822E5D2F-0E6A-4FA7-91C3-A689CB55FF31}"/>
              </a:ext>
            </a:extLst>
          </p:cNvPr>
          <p:cNvSpPr txBox="1"/>
          <p:nvPr/>
        </p:nvSpPr>
        <p:spPr>
          <a:xfrm>
            <a:off x="3688405" y="4489167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B050"/>
                </a:solidFill>
              </a:rPr>
              <a:t>+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B1A801A7-7872-4CE5-BCD5-5F413CB510BE}"/>
              </a:ext>
            </a:extLst>
          </p:cNvPr>
          <p:cNvSpPr txBox="1"/>
          <p:nvPr/>
        </p:nvSpPr>
        <p:spPr>
          <a:xfrm>
            <a:off x="2392405" y="4489806"/>
            <a:ext cx="304892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" b="1" dirty="0"/>
              <a:t>LU5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EDFDAA1C-F593-4931-B536-EF0189D9B7C7}"/>
              </a:ext>
            </a:extLst>
          </p:cNvPr>
          <p:cNvSpPr txBox="1"/>
          <p:nvPr/>
        </p:nvSpPr>
        <p:spPr>
          <a:xfrm>
            <a:off x="1912541" y="10951041"/>
            <a:ext cx="5283340" cy="369332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dirty="0"/>
              <a:t>Dimming  (Not available with 500L.</a:t>
            </a:r>
          </a:p>
          <a:p>
            <a:r>
              <a:rPr lang="en-US" sz="600" dirty="0"/>
              <a:t>Lutron 5-Series </a:t>
            </a:r>
            <a:r>
              <a:rPr lang="en-US" sz="600" dirty="0" err="1"/>
              <a:t>EcoSystem</a:t>
            </a:r>
            <a:r>
              <a:rPr lang="en-US" sz="600" dirty="0"/>
              <a:t> (LDE5) - 5% Dimming  (Not available with 500L)</a:t>
            </a:r>
          </a:p>
          <a:p>
            <a:r>
              <a:rPr lang="en-US" sz="600" dirty="0"/>
              <a:t>Lutron 5-Series </a:t>
            </a:r>
            <a:r>
              <a:rPr lang="en-US" sz="600" dirty="0" err="1"/>
              <a:t>EcoSystem</a:t>
            </a:r>
            <a:r>
              <a:rPr lang="en-US" sz="600" dirty="0"/>
              <a:t> (LDE5) - 5% Dimming  (Not available with 500L)</a:t>
            </a:r>
          </a:p>
        </p:txBody>
      </p: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78ABD89D-53DA-4BCA-B6F1-262C4A6E3549}"/>
              </a:ext>
            </a:extLst>
          </p:cNvPr>
          <p:cNvGrpSpPr/>
          <p:nvPr/>
        </p:nvGrpSpPr>
        <p:grpSpPr>
          <a:xfrm>
            <a:off x="4080208" y="5510581"/>
            <a:ext cx="1559398" cy="233956"/>
            <a:chOff x="2184414" y="6126057"/>
            <a:chExt cx="1559398" cy="233956"/>
          </a:xfrm>
        </p:grpSpPr>
        <p:pic>
          <p:nvPicPr>
            <p:cNvPr id="185" name="Picture 184">
              <a:extLst>
                <a:ext uri="{FF2B5EF4-FFF2-40B4-BE49-F238E27FC236}">
                  <a16:creationId xmlns:a16="http://schemas.microsoft.com/office/drawing/2014/main" id="{FA99AB10-7C70-4221-898C-13FFC345313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79130" b="71251"/>
            <a:stretch/>
          </p:blipFill>
          <p:spPr>
            <a:xfrm>
              <a:off x="2184414" y="6126057"/>
              <a:ext cx="443298" cy="232756"/>
            </a:xfrm>
            <a:prstGeom prst="rect">
              <a:avLst/>
            </a:prstGeom>
          </p:spPr>
        </p:pic>
        <p:pic>
          <p:nvPicPr>
            <p:cNvPr id="186" name="Picture 185">
              <a:extLst>
                <a:ext uri="{FF2B5EF4-FFF2-40B4-BE49-F238E27FC236}">
                  <a16:creationId xmlns:a16="http://schemas.microsoft.com/office/drawing/2014/main" id="{DB839CA6-E4F1-4CEE-ADA7-316EE205B7E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44767" t="26239" r="28033" b="47761"/>
            <a:stretch/>
          </p:blipFill>
          <p:spPr>
            <a:xfrm>
              <a:off x="3166065" y="6143719"/>
              <a:ext cx="577747" cy="210499"/>
            </a:xfrm>
            <a:prstGeom prst="rect">
              <a:avLst/>
            </a:prstGeom>
          </p:spPr>
        </p:pic>
        <p:pic>
          <p:nvPicPr>
            <p:cNvPr id="187" name="Picture 186">
              <a:extLst>
                <a:ext uri="{FF2B5EF4-FFF2-40B4-BE49-F238E27FC236}">
                  <a16:creationId xmlns:a16="http://schemas.microsoft.com/office/drawing/2014/main" id="{615B52DF-D920-4E11-8A57-9771418BD77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2802" t="-114" r="55211" b="74114"/>
            <a:stretch/>
          </p:blipFill>
          <p:spPr>
            <a:xfrm>
              <a:off x="2642279" y="6127032"/>
              <a:ext cx="254609" cy="210496"/>
            </a:xfrm>
            <a:prstGeom prst="rect">
              <a:avLst/>
            </a:prstGeom>
          </p:spPr>
        </p:pic>
        <p:pic>
          <p:nvPicPr>
            <p:cNvPr id="188" name="Picture 187">
              <a:extLst>
                <a:ext uri="{FF2B5EF4-FFF2-40B4-BE49-F238E27FC236}">
                  <a16:creationId xmlns:a16="http://schemas.microsoft.com/office/drawing/2014/main" id="{49396570-9C2D-4E97-99E1-F0BA792FEAC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68842" t="2579" r="19171" b="71421"/>
            <a:stretch/>
          </p:blipFill>
          <p:spPr>
            <a:xfrm>
              <a:off x="2889588" y="6149517"/>
              <a:ext cx="254609" cy="210496"/>
            </a:xfrm>
            <a:prstGeom prst="rect">
              <a:avLst/>
            </a:prstGeom>
          </p:spPr>
        </p:pic>
      </p:grpSp>
      <p:grpSp>
        <p:nvGrpSpPr>
          <p:cNvPr id="199" name="Group 198">
            <a:extLst>
              <a:ext uri="{FF2B5EF4-FFF2-40B4-BE49-F238E27FC236}">
                <a16:creationId xmlns:a16="http://schemas.microsoft.com/office/drawing/2014/main" id="{E7AAFD15-BE57-491A-A03E-2C807E37ED20}"/>
              </a:ext>
            </a:extLst>
          </p:cNvPr>
          <p:cNvGrpSpPr/>
          <p:nvPr/>
        </p:nvGrpSpPr>
        <p:grpSpPr>
          <a:xfrm>
            <a:off x="1891505" y="10694854"/>
            <a:ext cx="1559398" cy="233956"/>
            <a:chOff x="2184414" y="6126057"/>
            <a:chExt cx="1559398" cy="233956"/>
          </a:xfrm>
        </p:grpSpPr>
        <p:pic>
          <p:nvPicPr>
            <p:cNvPr id="200" name="Picture 199">
              <a:extLst>
                <a:ext uri="{FF2B5EF4-FFF2-40B4-BE49-F238E27FC236}">
                  <a16:creationId xmlns:a16="http://schemas.microsoft.com/office/drawing/2014/main" id="{EF26E082-2DC7-4E98-97B9-2B9A007B136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79130" b="71251"/>
            <a:stretch/>
          </p:blipFill>
          <p:spPr>
            <a:xfrm>
              <a:off x="2184414" y="6126057"/>
              <a:ext cx="443298" cy="232756"/>
            </a:xfrm>
            <a:prstGeom prst="rect">
              <a:avLst/>
            </a:prstGeom>
          </p:spPr>
        </p:pic>
        <p:pic>
          <p:nvPicPr>
            <p:cNvPr id="201" name="Picture 200">
              <a:extLst>
                <a:ext uri="{FF2B5EF4-FFF2-40B4-BE49-F238E27FC236}">
                  <a16:creationId xmlns:a16="http://schemas.microsoft.com/office/drawing/2014/main" id="{9EF96E0D-443E-4D4C-9561-0A7B724C4B4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44767" t="26239" r="28033" b="47761"/>
            <a:stretch/>
          </p:blipFill>
          <p:spPr>
            <a:xfrm>
              <a:off x="3166065" y="6143719"/>
              <a:ext cx="577747" cy="210499"/>
            </a:xfrm>
            <a:prstGeom prst="rect">
              <a:avLst/>
            </a:prstGeom>
          </p:spPr>
        </p:pic>
        <p:pic>
          <p:nvPicPr>
            <p:cNvPr id="202" name="Picture 201">
              <a:extLst>
                <a:ext uri="{FF2B5EF4-FFF2-40B4-BE49-F238E27FC236}">
                  <a16:creationId xmlns:a16="http://schemas.microsoft.com/office/drawing/2014/main" id="{F4C2CD43-8648-4511-BD25-0E69FA45179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2802" t="-114" r="55211" b="74114"/>
            <a:stretch/>
          </p:blipFill>
          <p:spPr>
            <a:xfrm>
              <a:off x="2642279" y="6127032"/>
              <a:ext cx="254609" cy="210496"/>
            </a:xfrm>
            <a:prstGeom prst="rect">
              <a:avLst/>
            </a:prstGeom>
          </p:spPr>
        </p:pic>
        <p:pic>
          <p:nvPicPr>
            <p:cNvPr id="203" name="Picture 202">
              <a:extLst>
                <a:ext uri="{FF2B5EF4-FFF2-40B4-BE49-F238E27FC236}">
                  <a16:creationId xmlns:a16="http://schemas.microsoft.com/office/drawing/2014/main" id="{58A8E93D-6ABF-4EAD-BA63-4F13391CC4B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68842" t="2579" r="19171" b="71421"/>
            <a:stretch/>
          </p:blipFill>
          <p:spPr>
            <a:xfrm>
              <a:off x="2889588" y="6149517"/>
              <a:ext cx="254609" cy="210496"/>
            </a:xfrm>
            <a:prstGeom prst="rect">
              <a:avLst/>
            </a:prstGeom>
          </p:spPr>
        </p:pic>
      </p:grp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3B586F18-160D-4977-B9A9-E714B6626A8C}"/>
              </a:ext>
            </a:extLst>
          </p:cNvPr>
          <p:cNvCxnSpPr/>
          <p:nvPr/>
        </p:nvCxnSpPr>
        <p:spPr>
          <a:xfrm>
            <a:off x="2110943" y="2340591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BD7F5EB6-C862-48B0-9C8F-93ECBD60307A}"/>
              </a:ext>
            </a:extLst>
          </p:cNvPr>
          <p:cNvCxnSpPr/>
          <p:nvPr/>
        </p:nvCxnSpPr>
        <p:spPr>
          <a:xfrm>
            <a:off x="4099133" y="2340591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FBB8BD1F-D912-4ABC-9873-7CD17688323F}"/>
              </a:ext>
            </a:extLst>
          </p:cNvPr>
          <p:cNvCxnSpPr/>
          <p:nvPr/>
        </p:nvCxnSpPr>
        <p:spPr>
          <a:xfrm>
            <a:off x="6064440" y="2340591"/>
            <a:ext cx="183455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>
            <a:extLst>
              <a:ext uri="{FF2B5EF4-FFF2-40B4-BE49-F238E27FC236}">
                <a16:creationId xmlns:a16="http://schemas.microsoft.com/office/drawing/2014/main" id="{D9DAC442-666B-4BCF-A347-3A6D77B3D69B}"/>
              </a:ext>
            </a:extLst>
          </p:cNvPr>
          <p:cNvSpPr txBox="1"/>
          <p:nvPr/>
        </p:nvSpPr>
        <p:spPr>
          <a:xfrm>
            <a:off x="2103128" y="2080136"/>
            <a:ext cx="5795864" cy="1846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/>
              <a:t>        Control System &amp; Dimming Level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BC9F5A0B-BD9F-4940-87B9-8A42AB251D67}"/>
              </a:ext>
            </a:extLst>
          </p:cNvPr>
          <p:cNvSpPr txBox="1"/>
          <p:nvPr/>
        </p:nvSpPr>
        <p:spPr>
          <a:xfrm>
            <a:off x="6047353" y="6623210"/>
            <a:ext cx="3878135" cy="1846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/>
              <a:t>Housing</a:t>
            </a:r>
          </a:p>
        </p:txBody>
      </p:sp>
      <p:sp>
        <p:nvSpPr>
          <p:cNvPr id="152" name="Isosceles Triangle 151">
            <a:extLst>
              <a:ext uri="{FF2B5EF4-FFF2-40B4-BE49-F238E27FC236}">
                <a16:creationId xmlns:a16="http://schemas.microsoft.com/office/drawing/2014/main" id="{4D67809A-F402-4107-97CA-700A596B0D30}"/>
              </a:ext>
            </a:extLst>
          </p:cNvPr>
          <p:cNvSpPr/>
          <p:nvPr/>
        </p:nvSpPr>
        <p:spPr>
          <a:xfrm rot="10800000">
            <a:off x="9741691" y="6696513"/>
            <a:ext cx="88330" cy="48080"/>
          </a:xfrm>
          <a:prstGeom prst="triangl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641200B9-7112-4ACB-83D3-91A77C376854}"/>
              </a:ext>
            </a:extLst>
          </p:cNvPr>
          <p:cNvSpPr txBox="1"/>
          <p:nvPr/>
        </p:nvSpPr>
        <p:spPr>
          <a:xfrm>
            <a:off x="9427826" y="6576748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2</a:t>
            </a:r>
          </a:p>
        </p:txBody>
      </p:sp>
      <p:sp>
        <p:nvSpPr>
          <p:cNvPr id="155" name="Isosceles Triangle 154">
            <a:extLst>
              <a:ext uri="{FF2B5EF4-FFF2-40B4-BE49-F238E27FC236}">
                <a16:creationId xmlns:a16="http://schemas.microsoft.com/office/drawing/2014/main" id="{F81730C8-D72E-4F66-8821-5B27A82FC150}"/>
              </a:ext>
            </a:extLst>
          </p:cNvPr>
          <p:cNvSpPr/>
          <p:nvPr/>
        </p:nvSpPr>
        <p:spPr>
          <a:xfrm rot="10800000">
            <a:off x="7733831" y="2161765"/>
            <a:ext cx="88330" cy="48080"/>
          </a:xfrm>
          <a:prstGeom prst="triangl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E1F49006-FF24-4930-8304-62C51C34C959}"/>
              </a:ext>
            </a:extLst>
          </p:cNvPr>
          <p:cNvSpPr txBox="1"/>
          <p:nvPr/>
        </p:nvSpPr>
        <p:spPr>
          <a:xfrm>
            <a:off x="7419966" y="2042000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3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9F5F3EE1-F2EC-4D5F-8554-2830528C16BB}"/>
              </a:ext>
            </a:extLst>
          </p:cNvPr>
          <p:cNvSpPr/>
          <p:nvPr/>
        </p:nvSpPr>
        <p:spPr>
          <a:xfrm>
            <a:off x="12438348" y="1911892"/>
            <a:ext cx="754656" cy="10810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4FFDC643-2F6E-4576-8C03-34663B0598F2}"/>
              </a:ext>
            </a:extLst>
          </p:cNvPr>
          <p:cNvSpPr txBox="1"/>
          <p:nvPr/>
        </p:nvSpPr>
        <p:spPr>
          <a:xfrm>
            <a:off x="12446483" y="1531252"/>
            <a:ext cx="459620" cy="1846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/>
              <a:t>        </a:t>
            </a:r>
          </a:p>
        </p:txBody>
      </p:sp>
      <p:sp>
        <p:nvSpPr>
          <p:cNvPr id="166" name="Isosceles Triangle 165">
            <a:extLst>
              <a:ext uri="{FF2B5EF4-FFF2-40B4-BE49-F238E27FC236}">
                <a16:creationId xmlns:a16="http://schemas.microsoft.com/office/drawing/2014/main" id="{129FC93C-3039-4000-B2D2-3D3A3073FB56}"/>
              </a:ext>
            </a:extLst>
          </p:cNvPr>
          <p:cNvSpPr/>
          <p:nvPr/>
        </p:nvSpPr>
        <p:spPr>
          <a:xfrm rot="10800000">
            <a:off x="12767554" y="1612236"/>
            <a:ext cx="88330" cy="48080"/>
          </a:xfrm>
          <a:prstGeom prst="triangl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1526C5AE-6366-4E61-A746-FFFA92DFF957}"/>
              </a:ext>
            </a:extLst>
          </p:cNvPr>
          <p:cNvSpPr txBox="1"/>
          <p:nvPr/>
        </p:nvSpPr>
        <p:spPr>
          <a:xfrm>
            <a:off x="12453689" y="1492471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0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69C34C5-B4F6-4290-ABF2-A17450990092}"/>
              </a:ext>
            </a:extLst>
          </p:cNvPr>
          <p:cNvGrpSpPr/>
          <p:nvPr/>
        </p:nvGrpSpPr>
        <p:grpSpPr>
          <a:xfrm>
            <a:off x="3618138" y="5068326"/>
            <a:ext cx="343364" cy="369332"/>
            <a:chOff x="3618138" y="5068326"/>
            <a:chExt cx="343364" cy="369332"/>
          </a:xfrm>
        </p:grpSpPr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3010C09A-C8E6-4C23-B52A-F10D7AB32C64}"/>
                </a:ext>
              </a:extLst>
            </p:cNvPr>
            <p:cNvSpPr/>
            <p:nvPr/>
          </p:nvSpPr>
          <p:spPr>
            <a:xfrm>
              <a:off x="3685949" y="5210915"/>
              <a:ext cx="207013" cy="19910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8E615ADF-4364-4B4E-80FF-7AA2DF74F778}"/>
                </a:ext>
              </a:extLst>
            </p:cNvPr>
            <p:cNvSpPr txBox="1"/>
            <p:nvPr/>
          </p:nvSpPr>
          <p:spPr>
            <a:xfrm>
              <a:off x="3618138" y="5068326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</p:grp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0C4CC2E2-B703-4938-885F-2A4354274156}"/>
              </a:ext>
            </a:extLst>
          </p:cNvPr>
          <p:cNvGrpSpPr/>
          <p:nvPr/>
        </p:nvGrpSpPr>
        <p:grpSpPr>
          <a:xfrm>
            <a:off x="5590321" y="5073342"/>
            <a:ext cx="343364" cy="369332"/>
            <a:chOff x="3618138" y="5068326"/>
            <a:chExt cx="343364" cy="369332"/>
          </a:xfrm>
        </p:grpSpPr>
        <p:sp>
          <p:nvSpPr>
            <p:cNvPr id="170" name="Oval 169">
              <a:extLst>
                <a:ext uri="{FF2B5EF4-FFF2-40B4-BE49-F238E27FC236}">
                  <a16:creationId xmlns:a16="http://schemas.microsoft.com/office/drawing/2014/main" id="{F9E397E1-1009-461D-9B1E-AE1D0BD43518}"/>
                </a:ext>
              </a:extLst>
            </p:cNvPr>
            <p:cNvSpPr/>
            <p:nvPr/>
          </p:nvSpPr>
          <p:spPr>
            <a:xfrm>
              <a:off x="3685949" y="5210915"/>
              <a:ext cx="207013" cy="19910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E78030CC-8BB7-4FCF-89D0-AA6E13C53A19}"/>
                </a:ext>
              </a:extLst>
            </p:cNvPr>
            <p:cNvSpPr txBox="1"/>
            <p:nvPr/>
          </p:nvSpPr>
          <p:spPr>
            <a:xfrm>
              <a:off x="3618138" y="5068326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</p:grpSp>
      <p:grpSp>
        <p:nvGrpSpPr>
          <p:cNvPr id="172" name="Group 171">
            <a:extLst>
              <a:ext uri="{FF2B5EF4-FFF2-40B4-BE49-F238E27FC236}">
                <a16:creationId xmlns:a16="http://schemas.microsoft.com/office/drawing/2014/main" id="{34EBEE9E-8D27-4D97-B3E9-349A2EA9B1B7}"/>
              </a:ext>
            </a:extLst>
          </p:cNvPr>
          <p:cNvGrpSpPr/>
          <p:nvPr/>
        </p:nvGrpSpPr>
        <p:grpSpPr>
          <a:xfrm>
            <a:off x="7570237" y="4819528"/>
            <a:ext cx="343364" cy="369332"/>
            <a:chOff x="3618138" y="5068326"/>
            <a:chExt cx="343364" cy="369332"/>
          </a:xfrm>
        </p:grpSpPr>
        <p:sp>
          <p:nvSpPr>
            <p:cNvPr id="173" name="Oval 172">
              <a:extLst>
                <a:ext uri="{FF2B5EF4-FFF2-40B4-BE49-F238E27FC236}">
                  <a16:creationId xmlns:a16="http://schemas.microsoft.com/office/drawing/2014/main" id="{481719BE-DA6D-4E9E-8E3F-9967BBC6622E}"/>
                </a:ext>
              </a:extLst>
            </p:cNvPr>
            <p:cNvSpPr/>
            <p:nvPr/>
          </p:nvSpPr>
          <p:spPr>
            <a:xfrm>
              <a:off x="3685949" y="5210915"/>
              <a:ext cx="207013" cy="19910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E784C5AC-44E3-4B35-A0CD-BDFFF5329537}"/>
                </a:ext>
              </a:extLst>
            </p:cNvPr>
            <p:cNvSpPr txBox="1"/>
            <p:nvPr/>
          </p:nvSpPr>
          <p:spPr>
            <a:xfrm>
              <a:off x="3618138" y="5068326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</p:grpSp>
      <p:sp>
        <p:nvSpPr>
          <p:cNvPr id="175" name="TextBox 174">
            <a:extLst>
              <a:ext uri="{FF2B5EF4-FFF2-40B4-BE49-F238E27FC236}">
                <a16:creationId xmlns:a16="http://schemas.microsoft.com/office/drawing/2014/main" id="{BDE49133-DA7B-40C1-B796-6D9477983B48}"/>
              </a:ext>
            </a:extLst>
          </p:cNvPr>
          <p:cNvSpPr txBox="1"/>
          <p:nvPr/>
        </p:nvSpPr>
        <p:spPr>
          <a:xfrm>
            <a:off x="10042185" y="2089146"/>
            <a:ext cx="459620" cy="1846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/>
              <a:t>        </a:t>
            </a:r>
          </a:p>
        </p:txBody>
      </p:sp>
      <p:sp>
        <p:nvSpPr>
          <p:cNvPr id="176" name="Isosceles Triangle 175">
            <a:extLst>
              <a:ext uri="{FF2B5EF4-FFF2-40B4-BE49-F238E27FC236}">
                <a16:creationId xmlns:a16="http://schemas.microsoft.com/office/drawing/2014/main" id="{20B71CC1-471D-41CE-9AB9-0CEF7009DC47}"/>
              </a:ext>
            </a:extLst>
          </p:cNvPr>
          <p:cNvSpPr/>
          <p:nvPr/>
        </p:nvSpPr>
        <p:spPr>
          <a:xfrm rot="10800000">
            <a:off x="10363256" y="2170130"/>
            <a:ext cx="88330" cy="48080"/>
          </a:xfrm>
          <a:prstGeom prst="triangle">
            <a:avLst/>
          </a:prstGeom>
          <a:solidFill>
            <a:schemeClr val="tx1">
              <a:lumMod val="95000"/>
              <a:lumOff val="5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2D9E18D4-F56B-4030-B7BF-12083996CBB5}"/>
              </a:ext>
            </a:extLst>
          </p:cNvPr>
          <p:cNvSpPr txBox="1"/>
          <p:nvPr/>
        </p:nvSpPr>
        <p:spPr>
          <a:xfrm>
            <a:off x="10049391" y="2050365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0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CB81BDD2-7D6B-421F-8724-0A3EAD62B59D}"/>
              </a:ext>
            </a:extLst>
          </p:cNvPr>
          <p:cNvSpPr txBox="1"/>
          <p:nvPr/>
        </p:nvSpPr>
        <p:spPr>
          <a:xfrm>
            <a:off x="2190444" y="7124268"/>
            <a:ext cx="1736099" cy="18436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600" b="1" dirty="0"/>
              <a:t>        CONTROLS</a:t>
            </a: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93442362-5D4D-4D8F-84AA-556D7576A573}"/>
              </a:ext>
            </a:extLst>
          </p:cNvPr>
          <p:cNvSpPr/>
          <p:nvPr/>
        </p:nvSpPr>
        <p:spPr>
          <a:xfrm>
            <a:off x="2126950" y="7025606"/>
            <a:ext cx="1834552" cy="3044852"/>
          </a:xfrm>
          <a:prstGeom prst="rect">
            <a:avLst/>
          </a:prstGeom>
          <a:noFill/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224" name="Group 223">
            <a:extLst>
              <a:ext uri="{FF2B5EF4-FFF2-40B4-BE49-F238E27FC236}">
                <a16:creationId xmlns:a16="http://schemas.microsoft.com/office/drawing/2014/main" id="{B23DE258-7925-4A6D-B932-FA0198A1F809}"/>
              </a:ext>
            </a:extLst>
          </p:cNvPr>
          <p:cNvGrpSpPr/>
          <p:nvPr/>
        </p:nvGrpSpPr>
        <p:grpSpPr>
          <a:xfrm>
            <a:off x="2152532" y="7021380"/>
            <a:ext cx="272832" cy="338554"/>
            <a:chOff x="5873578" y="5235080"/>
            <a:chExt cx="272832" cy="338554"/>
          </a:xfrm>
        </p:grpSpPr>
        <p:sp>
          <p:nvSpPr>
            <p:cNvPr id="225" name="Rectangle 224">
              <a:extLst>
                <a:ext uri="{FF2B5EF4-FFF2-40B4-BE49-F238E27FC236}">
                  <a16:creationId xmlns:a16="http://schemas.microsoft.com/office/drawing/2014/main" id="{0564A864-9001-4046-8535-C4D7E59161C9}"/>
                </a:ext>
              </a:extLst>
            </p:cNvPr>
            <p:cNvSpPr/>
            <p:nvPr/>
          </p:nvSpPr>
          <p:spPr>
            <a:xfrm>
              <a:off x="5915104" y="5339706"/>
              <a:ext cx="192722" cy="19509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726BBEC3-F57F-4CF6-A4FE-6C2FE236180C}"/>
                </a:ext>
              </a:extLst>
            </p:cNvPr>
            <p:cNvSpPr txBox="1"/>
            <p:nvPr/>
          </p:nvSpPr>
          <p:spPr>
            <a:xfrm>
              <a:off x="5873578" y="5235080"/>
              <a:ext cx="27283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solidFill>
                    <a:schemeClr val="bg1"/>
                  </a:solidFill>
                </a:rPr>
                <a:t>x</a:t>
              </a:r>
            </a:p>
          </p:txBody>
        </p:sp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32E87149-6668-4BE5-9C00-156F1ED867D8}"/>
              </a:ext>
            </a:extLst>
          </p:cNvPr>
          <p:cNvGrpSpPr/>
          <p:nvPr/>
        </p:nvGrpSpPr>
        <p:grpSpPr>
          <a:xfrm>
            <a:off x="3634145" y="9679417"/>
            <a:ext cx="343364" cy="369332"/>
            <a:chOff x="3618138" y="5068326"/>
            <a:chExt cx="343364" cy="369332"/>
          </a:xfrm>
        </p:grpSpPr>
        <p:sp>
          <p:nvSpPr>
            <p:cNvPr id="237" name="Oval 236">
              <a:extLst>
                <a:ext uri="{FF2B5EF4-FFF2-40B4-BE49-F238E27FC236}">
                  <a16:creationId xmlns:a16="http://schemas.microsoft.com/office/drawing/2014/main" id="{B5297B1F-ACA1-4EDC-A0E0-B5F4EB0CF545}"/>
                </a:ext>
              </a:extLst>
            </p:cNvPr>
            <p:cNvSpPr/>
            <p:nvPr/>
          </p:nvSpPr>
          <p:spPr>
            <a:xfrm>
              <a:off x="3685949" y="5210915"/>
              <a:ext cx="207013" cy="19910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45154545-56AD-40ED-846D-FE6E0EFFE3BA}"/>
                </a:ext>
              </a:extLst>
            </p:cNvPr>
            <p:cNvSpPr txBox="1"/>
            <p:nvPr/>
          </p:nvSpPr>
          <p:spPr>
            <a:xfrm>
              <a:off x="3618138" y="5068326"/>
              <a:ext cx="3433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…</a:t>
              </a:r>
            </a:p>
          </p:txBody>
        </p:sp>
      </p:grpSp>
      <p:sp>
        <p:nvSpPr>
          <p:cNvPr id="179" name="TextBox 178">
            <a:extLst>
              <a:ext uri="{FF2B5EF4-FFF2-40B4-BE49-F238E27FC236}">
                <a16:creationId xmlns:a16="http://schemas.microsoft.com/office/drawing/2014/main" id="{19959FDA-F876-4D23-A68C-B27A46820A75}"/>
              </a:ext>
            </a:extLst>
          </p:cNvPr>
          <p:cNvSpPr txBox="1"/>
          <p:nvPr/>
        </p:nvSpPr>
        <p:spPr>
          <a:xfrm>
            <a:off x="2852375" y="7370270"/>
            <a:ext cx="106959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- 1% Dimming</a:t>
            </a:r>
          </a:p>
        </p:txBody>
      </p:sp>
      <p:sp>
        <p:nvSpPr>
          <p:cNvPr id="180" name="Oval 179">
            <a:extLst>
              <a:ext uri="{FF2B5EF4-FFF2-40B4-BE49-F238E27FC236}">
                <a16:creationId xmlns:a16="http://schemas.microsoft.com/office/drawing/2014/main" id="{62D9A7BB-69F4-491C-818E-0E0241759C47}"/>
              </a:ext>
            </a:extLst>
          </p:cNvPr>
          <p:cNvSpPr/>
          <p:nvPr/>
        </p:nvSpPr>
        <p:spPr>
          <a:xfrm>
            <a:off x="2264434" y="7399670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F1818928-3F6C-477E-A9B6-8E07BB558336}"/>
              </a:ext>
            </a:extLst>
          </p:cNvPr>
          <p:cNvSpPr txBox="1"/>
          <p:nvPr/>
        </p:nvSpPr>
        <p:spPr>
          <a:xfrm>
            <a:off x="2421441" y="7370905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L11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D2685173-9E3E-43D9-81BB-E036CF80BE26}"/>
              </a:ext>
            </a:extLst>
          </p:cNvPr>
          <p:cNvSpPr txBox="1"/>
          <p:nvPr/>
        </p:nvSpPr>
        <p:spPr>
          <a:xfrm>
            <a:off x="2847581" y="7589534"/>
            <a:ext cx="106959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- 10% Dimming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1819CAC4-44A4-4B72-A9E9-C5EA00F3BFE5}"/>
              </a:ext>
            </a:extLst>
          </p:cNvPr>
          <p:cNvSpPr txBox="1"/>
          <p:nvPr/>
        </p:nvSpPr>
        <p:spPr>
          <a:xfrm>
            <a:off x="2416647" y="7590169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LD1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4BC96395-548B-4E26-93DB-8F299D700DC1}"/>
              </a:ext>
            </a:extLst>
          </p:cNvPr>
          <p:cNvSpPr txBox="1"/>
          <p:nvPr/>
        </p:nvSpPr>
        <p:spPr>
          <a:xfrm>
            <a:off x="2840635" y="7787523"/>
            <a:ext cx="1076543" cy="332399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Lutron Hi-</a:t>
            </a:r>
            <a:r>
              <a:rPr lang="en-US" sz="600" dirty="0" err="1"/>
              <a:t>Lume</a:t>
            </a:r>
            <a:r>
              <a:rPr lang="en-US" sz="600" dirty="0"/>
              <a:t> </a:t>
            </a:r>
            <a:r>
              <a:rPr lang="en-US" sz="600" dirty="0" err="1"/>
              <a:t>EcoSystem</a:t>
            </a:r>
            <a:r>
              <a:rPr lang="en-US" sz="600" dirty="0"/>
              <a:t> (LDE1) - 1% Dimming (Not available with 500L)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1A1EEDD7-A685-4235-AEF2-63C468563633}"/>
              </a:ext>
            </a:extLst>
          </p:cNvPr>
          <p:cNvSpPr txBox="1"/>
          <p:nvPr/>
        </p:nvSpPr>
        <p:spPr>
          <a:xfrm>
            <a:off x="2409701" y="7788158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LH1</a:t>
            </a:r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59E07647-C4BE-4D3F-8DA9-A72A5641D3BC}"/>
              </a:ext>
            </a:extLst>
          </p:cNvPr>
          <p:cNvSpPr/>
          <p:nvPr/>
        </p:nvSpPr>
        <p:spPr>
          <a:xfrm>
            <a:off x="2266511" y="7628274"/>
            <a:ext cx="54864" cy="5486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667DDEAC-ED1B-47D0-9E8A-D2BDA1272B71}"/>
              </a:ext>
            </a:extLst>
          </p:cNvPr>
          <p:cNvSpPr txBox="1"/>
          <p:nvPr/>
        </p:nvSpPr>
        <p:spPr>
          <a:xfrm>
            <a:off x="2840635" y="8124733"/>
            <a:ext cx="1076543" cy="332399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Lutron 5-Series </a:t>
            </a:r>
            <a:r>
              <a:rPr lang="en-US" sz="600" dirty="0" err="1"/>
              <a:t>EcoSystem</a:t>
            </a:r>
            <a:r>
              <a:rPr lang="en-US" sz="600" dirty="0"/>
              <a:t> (LDE5) - 5% Dimming  (Not available with 500L)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924B7317-926A-4177-9BAF-6E8942C6A78E}"/>
              </a:ext>
            </a:extLst>
          </p:cNvPr>
          <p:cNvSpPr txBox="1"/>
          <p:nvPr/>
        </p:nvSpPr>
        <p:spPr>
          <a:xfrm>
            <a:off x="2409701" y="8125368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LU5</a:t>
            </a: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66C41CCF-4448-48B3-9E2A-88ADF931DC05}"/>
              </a:ext>
            </a:extLst>
          </p:cNvPr>
          <p:cNvSpPr/>
          <p:nvPr/>
        </p:nvSpPr>
        <p:spPr>
          <a:xfrm>
            <a:off x="2264434" y="8179597"/>
            <a:ext cx="45719" cy="457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8085FCE9-68FB-4CBC-A902-1EE243D6B3C9}"/>
              </a:ext>
            </a:extLst>
          </p:cNvPr>
          <p:cNvSpPr/>
          <p:nvPr/>
        </p:nvSpPr>
        <p:spPr>
          <a:xfrm>
            <a:off x="2271083" y="7832363"/>
            <a:ext cx="45719" cy="457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Arrow: Down 197">
            <a:extLst>
              <a:ext uri="{FF2B5EF4-FFF2-40B4-BE49-F238E27FC236}">
                <a16:creationId xmlns:a16="http://schemas.microsoft.com/office/drawing/2014/main" id="{513D42CD-4216-48C0-AAF4-920CD1F4948E}"/>
              </a:ext>
            </a:extLst>
          </p:cNvPr>
          <p:cNvSpPr/>
          <p:nvPr/>
        </p:nvSpPr>
        <p:spPr>
          <a:xfrm>
            <a:off x="3826339" y="7410721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204" name="Arrow: Down 203">
            <a:extLst>
              <a:ext uri="{FF2B5EF4-FFF2-40B4-BE49-F238E27FC236}">
                <a16:creationId xmlns:a16="http://schemas.microsoft.com/office/drawing/2014/main" id="{A4A79B85-52DA-4726-8920-350C03E21D4E}"/>
              </a:ext>
            </a:extLst>
          </p:cNvPr>
          <p:cNvSpPr/>
          <p:nvPr/>
        </p:nvSpPr>
        <p:spPr>
          <a:xfrm>
            <a:off x="3831507" y="7635946"/>
            <a:ext cx="58540" cy="73461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205" name="Arrow: Down 204">
            <a:extLst>
              <a:ext uri="{FF2B5EF4-FFF2-40B4-BE49-F238E27FC236}">
                <a16:creationId xmlns:a16="http://schemas.microsoft.com/office/drawing/2014/main" id="{874B4202-67F2-4E67-BA11-162289579B27}"/>
              </a:ext>
            </a:extLst>
          </p:cNvPr>
          <p:cNvSpPr/>
          <p:nvPr/>
        </p:nvSpPr>
        <p:spPr>
          <a:xfrm>
            <a:off x="3826339" y="7843525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206" name="Arrow: Down 205">
            <a:extLst>
              <a:ext uri="{FF2B5EF4-FFF2-40B4-BE49-F238E27FC236}">
                <a16:creationId xmlns:a16="http://schemas.microsoft.com/office/drawing/2014/main" id="{1AA747AD-EDAE-40FE-9049-FA8385EE1A11}"/>
              </a:ext>
            </a:extLst>
          </p:cNvPr>
          <p:cNvSpPr/>
          <p:nvPr/>
        </p:nvSpPr>
        <p:spPr>
          <a:xfrm rot="10800000">
            <a:off x="3833499" y="8157990"/>
            <a:ext cx="58540" cy="73461"/>
          </a:xfrm>
          <a:prstGeom prst="downArrow">
            <a:avLst/>
          </a:prstGeom>
          <a:noFill/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F949D97A-A536-4AD7-8DA1-0D461D7DA556}"/>
              </a:ext>
            </a:extLst>
          </p:cNvPr>
          <p:cNvSpPr txBox="1"/>
          <p:nvPr/>
        </p:nvSpPr>
        <p:spPr>
          <a:xfrm>
            <a:off x="2856947" y="8472316"/>
            <a:ext cx="1069597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dirty="0"/>
              <a:t>0-10V - 1% Dimming</a:t>
            </a: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523CC6FA-BE5B-4FBB-A35C-97E4B5549C58}"/>
              </a:ext>
            </a:extLst>
          </p:cNvPr>
          <p:cNvSpPr txBox="1"/>
          <p:nvPr/>
        </p:nvSpPr>
        <p:spPr>
          <a:xfrm>
            <a:off x="2426013" y="8472951"/>
            <a:ext cx="388894" cy="147733"/>
          </a:xfrm>
          <a:prstGeom prst="rect">
            <a:avLst/>
          </a:prstGeom>
          <a:noFill/>
          <a:ln w="3175">
            <a:solidFill>
              <a:schemeClr val="accent4">
                <a:lumMod val="7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600" b="1" dirty="0"/>
              <a:t>L11</a:t>
            </a: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201C75E7-DCA5-4F75-A6C0-D016B61877BD}"/>
              </a:ext>
            </a:extLst>
          </p:cNvPr>
          <p:cNvSpPr/>
          <p:nvPr/>
        </p:nvSpPr>
        <p:spPr>
          <a:xfrm>
            <a:off x="2278569" y="8544656"/>
            <a:ext cx="45719" cy="457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Arrow: Down 209">
            <a:extLst>
              <a:ext uri="{FF2B5EF4-FFF2-40B4-BE49-F238E27FC236}">
                <a16:creationId xmlns:a16="http://schemas.microsoft.com/office/drawing/2014/main" id="{023F6092-FC3A-41A2-930D-08C155BAF115}"/>
              </a:ext>
            </a:extLst>
          </p:cNvPr>
          <p:cNvSpPr/>
          <p:nvPr/>
        </p:nvSpPr>
        <p:spPr>
          <a:xfrm>
            <a:off x="3822021" y="7192018"/>
            <a:ext cx="58540" cy="73461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27C5ADC9-A7E7-485E-B1B6-A0B7C7E78A38}"/>
              </a:ext>
            </a:extLst>
          </p:cNvPr>
          <p:cNvSpPr txBox="1"/>
          <p:nvPr/>
        </p:nvSpPr>
        <p:spPr>
          <a:xfrm>
            <a:off x="2856947" y="8712278"/>
            <a:ext cx="1076543" cy="13234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500" dirty="0">
                <a:solidFill>
                  <a:schemeClr val="bg1"/>
                </a:solidFill>
              </a:rPr>
              <a:t>2000 Lumens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301FEC57-43DD-4F06-BB6F-DC9BC6080F99}"/>
              </a:ext>
            </a:extLst>
          </p:cNvPr>
          <p:cNvSpPr txBox="1"/>
          <p:nvPr/>
        </p:nvSpPr>
        <p:spPr>
          <a:xfrm>
            <a:off x="2426013" y="8712913"/>
            <a:ext cx="388894" cy="132344"/>
          </a:xfrm>
          <a:prstGeom prst="rect">
            <a:avLst/>
          </a:prstGeom>
          <a:noFill/>
          <a:ln w="3175">
            <a:solidFill>
              <a:schemeClr val="bg1">
                <a:lumMod val="65000"/>
              </a:schemeClr>
            </a:solidFill>
          </a:ln>
        </p:spPr>
        <p:txBody>
          <a:bodyPr wrap="square" lIns="18288" tIns="27432" bIns="27432" rtlCol="0">
            <a:spAutoFit/>
          </a:bodyPr>
          <a:lstStyle/>
          <a:p>
            <a:r>
              <a:rPr lang="en-US" sz="500" b="1" dirty="0">
                <a:solidFill>
                  <a:schemeClr val="bg1"/>
                </a:solidFill>
              </a:rPr>
              <a:t>2000L</a:t>
            </a:r>
          </a:p>
        </p:txBody>
      </p:sp>
      <p:sp>
        <p:nvSpPr>
          <p:cNvPr id="213" name="Oval 212">
            <a:extLst>
              <a:ext uri="{FF2B5EF4-FFF2-40B4-BE49-F238E27FC236}">
                <a16:creationId xmlns:a16="http://schemas.microsoft.com/office/drawing/2014/main" id="{3F918084-64D7-4828-B2FB-BBE72F219BEF}"/>
              </a:ext>
            </a:extLst>
          </p:cNvPr>
          <p:cNvSpPr/>
          <p:nvPr/>
        </p:nvSpPr>
        <p:spPr>
          <a:xfrm>
            <a:off x="2287669" y="8778799"/>
            <a:ext cx="54864" cy="5486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"/>
          </a:p>
        </p:txBody>
      </p:sp>
    </p:spTree>
    <p:extLst>
      <p:ext uri="{BB962C8B-B14F-4D97-AF65-F5344CB8AC3E}">
        <p14:creationId xmlns:p14="http://schemas.microsoft.com/office/powerpoint/2010/main" val="3914314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1938</TotalTime>
  <Words>753</Words>
  <Application>Microsoft Office PowerPoint</Application>
  <PresentationFormat>Custom</PresentationFormat>
  <Paragraphs>216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Oleg Petryuchenko</dc:creator>
  <cp:lastModifiedBy>Oleg Petryuchenko</cp:lastModifiedBy>
  <cp:revision>18</cp:revision>
  <dcterms:created xsi:type="dcterms:W3CDTF">2018-11-24T02:13:25Z</dcterms:created>
  <dcterms:modified xsi:type="dcterms:W3CDTF">2018-11-27T05:40:10Z</dcterms:modified>
</cp:coreProperties>
</file>